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8"/>
  </p:notesMasterIdLst>
  <p:handoutMasterIdLst>
    <p:handoutMasterId r:id="rId29"/>
  </p:handoutMasterIdLst>
  <p:sldIdLst>
    <p:sldId id="1390" r:id="rId2"/>
    <p:sldId id="1443" r:id="rId3"/>
    <p:sldId id="1393" r:id="rId4"/>
    <p:sldId id="1439" r:id="rId5"/>
    <p:sldId id="1444" r:id="rId6"/>
    <p:sldId id="1404" r:id="rId7"/>
    <p:sldId id="259" r:id="rId8"/>
    <p:sldId id="1445" r:id="rId9"/>
    <p:sldId id="1446" r:id="rId10"/>
    <p:sldId id="1447" r:id="rId11"/>
    <p:sldId id="289" r:id="rId12"/>
    <p:sldId id="701" r:id="rId13"/>
    <p:sldId id="290" r:id="rId14"/>
    <p:sldId id="720" r:id="rId15"/>
    <p:sldId id="714" r:id="rId16"/>
    <p:sldId id="699" r:id="rId17"/>
    <p:sldId id="1449" r:id="rId18"/>
    <p:sldId id="1450" r:id="rId19"/>
    <p:sldId id="698" r:id="rId20"/>
    <p:sldId id="1452" r:id="rId21"/>
    <p:sldId id="724" r:id="rId22"/>
    <p:sldId id="713" r:id="rId23"/>
    <p:sldId id="722" r:id="rId24"/>
    <p:sldId id="1451" r:id="rId25"/>
    <p:sldId id="1448" r:id="rId26"/>
    <p:sldId id="1442" r:id="rId27"/>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FF99"/>
    <a:srgbClr val="99CCFF"/>
    <a:srgbClr val="CCECFF"/>
    <a:srgbClr val="FFCCFF"/>
    <a:srgbClr val="FFFF00"/>
    <a:srgbClr val="FFCCCC"/>
    <a:srgbClr val="FF99FF"/>
    <a:srgbClr val="FF66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2" autoAdjust="0"/>
    <p:restoredTop sz="89425" autoAdjust="0"/>
  </p:normalViewPr>
  <p:slideViewPr>
    <p:cSldViewPr snapToGrid="0">
      <p:cViewPr varScale="1">
        <p:scale>
          <a:sx n="99" d="100"/>
          <a:sy n="99" d="100"/>
        </p:scale>
        <p:origin x="307" y="86"/>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16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621" cy="494813"/>
          </a:xfrm>
          <a:prstGeom prst="rect">
            <a:avLst/>
          </a:prstGeom>
        </p:spPr>
        <p:txBody>
          <a:bodyPr vert="horz" lIns="90644" tIns="45322" rIns="90644" bIns="4532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572" y="0"/>
            <a:ext cx="2918621" cy="494813"/>
          </a:xfrm>
          <a:prstGeom prst="rect">
            <a:avLst/>
          </a:prstGeom>
        </p:spPr>
        <p:txBody>
          <a:bodyPr vert="horz" lIns="90644" tIns="45322" rIns="90644" bIns="45322" rtlCol="0"/>
          <a:lstStyle>
            <a:lvl1pPr algn="r">
              <a:defRPr sz="1200"/>
            </a:lvl1pPr>
          </a:lstStyle>
          <a:p>
            <a:fld id="{C78E633A-22E0-4329-8322-2E7A53DBB292}" type="datetimeFigureOut">
              <a:rPr kumimoji="1" lang="ja-JP" altLang="en-US" smtClean="0"/>
              <a:t>2021/2/18</a:t>
            </a:fld>
            <a:endParaRPr kumimoji="1" lang="ja-JP" altLang="en-US"/>
          </a:p>
        </p:txBody>
      </p:sp>
      <p:sp>
        <p:nvSpPr>
          <p:cNvPr id="4" name="フッター プレースホルダー 3"/>
          <p:cNvSpPr>
            <a:spLocks noGrp="1"/>
          </p:cNvSpPr>
          <p:nvPr>
            <p:ph type="ftr" sz="quarter" idx="2"/>
          </p:nvPr>
        </p:nvSpPr>
        <p:spPr>
          <a:xfrm>
            <a:off x="1" y="9371501"/>
            <a:ext cx="2918621" cy="494813"/>
          </a:xfrm>
          <a:prstGeom prst="rect">
            <a:avLst/>
          </a:prstGeom>
        </p:spPr>
        <p:txBody>
          <a:bodyPr vert="horz" lIns="90644" tIns="45322" rIns="90644" bIns="4532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572" y="9371501"/>
            <a:ext cx="2918621" cy="494813"/>
          </a:xfrm>
          <a:prstGeom prst="rect">
            <a:avLst/>
          </a:prstGeom>
        </p:spPr>
        <p:txBody>
          <a:bodyPr vert="horz" lIns="90644" tIns="45322" rIns="90644" bIns="45322" rtlCol="0" anchor="b"/>
          <a:lstStyle>
            <a:lvl1pPr algn="r">
              <a:defRPr sz="1200"/>
            </a:lvl1pPr>
          </a:lstStyle>
          <a:p>
            <a:fld id="{9B10CB7C-9D99-448D-A65D-DDFF86F900CB}" type="slidenum">
              <a:rPr kumimoji="1" lang="ja-JP" altLang="en-US" smtClean="0"/>
              <a:t>‹#›</a:t>
            </a:fld>
            <a:endParaRPr kumimoji="1" lang="ja-JP" altLang="en-US"/>
          </a:p>
        </p:txBody>
      </p:sp>
    </p:spTree>
    <p:extLst>
      <p:ext uri="{BB962C8B-B14F-4D97-AF65-F5344CB8AC3E}">
        <p14:creationId xmlns:p14="http://schemas.microsoft.com/office/powerpoint/2010/main" val="4034749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72" y="60"/>
            <a:ext cx="2918830" cy="493316"/>
          </a:xfrm>
          <a:prstGeom prst="rect">
            <a:avLst/>
          </a:prstGeom>
        </p:spPr>
        <p:txBody>
          <a:bodyPr vert="horz" lIns="94193" tIns="47095" rIns="94193" bIns="47095" rtlCol="0"/>
          <a:lstStyle>
            <a:lvl1pPr algn="l">
              <a:defRPr sz="1200"/>
            </a:lvl1pPr>
          </a:lstStyle>
          <a:p>
            <a:endParaRPr kumimoji="1" lang="ja-JP" altLang="en-US"/>
          </a:p>
        </p:txBody>
      </p:sp>
      <p:sp>
        <p:nvSpPr>
          <p:cNvPr id="3" name="日付プレースホルダ 2"/>
          <p:cNvSpPr>
            <a:spLocks noGrp="1"/>
          </p:cNvSpPr>
          <p:nvPr>
            <p:ph type="dt" idx="1"/>
          </p:nvPr>
        </p:nvSpPr>
        <p:spPr>
          <a:xfrm>
            <a:off x="3815450" y="60"/>
            <a:ext cx="2918830" cy="493316"/>
          </a:xfrm>
          <a:prstGeom prst="rect">
            <a:avLst/>
          </a:prstGeom>
        </p:spPr>
        <p:txBody>
          <a:bodyPr vert="horz" lIns="94193" tIns="47095" rIns="94193" bIns="47095" rtlCol="0"/>
          <a:lstStyle>
            <a:lvl1pPr algn="r">
              <a:defRPr sz="1200"/>
            </a:lvl1pPr>
          </a:lstStyle>
          <a:p>
            <a:fld id="{E70A6E79-882D-44BD-A517-53DF8670AEC5}" type="datetimeFigureOut">
              <a:rPr kumimoji="1" lang="ja-JP" altLang="en-US" smtClean="0"/>
              <a:pPr/>
              <a:t>2021/2/18</a:t>
            </a:fld>
            <a:endParaRPr kumimoji="1" lang="ja-JP" altLang="en-US"/>
          </a:p>
        </p:txBody>
      </p:sp>
      <p:sp>
        <p:nvSpPr>
          <p:cNvPr id="4" name="スライド イメージ プレースホルダ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lIns="94193" tIns="47095" rIns="94193" bIns="47095" rtlCol="0" anchor="ctr"/>
          <a:lstStyle/>
          <a:p>
            <a:endParaRPr lang="ja-JP" altLang="en-US"/>
          </a:p>
        </p:txBody>
      </p:sp>
      <p:sp>
        <p:nvSpPr>
          <p:cNvPr id="5" name="ノート プレースホルダ 4"/>
          <p:cNvSpPr>
            <a:spLocks noGrp="1"/>
          </p:cNvSpPr>
          <p:nvPr>
            <p:ph type="body" sz="quarter" idx="3"/>
          </p:nvPr>
        </p:nvSpPr>
        <p:spPr>
          <a:xfrm>
            <a:off x="673581" y="4686562"/>
            <a:ext cx="5388610" cy="4439842"/>
          </a:xfrm>
          <a:prstGeom prst="rect">
            <a:avLst/>
          </a:prstGeom>
        </p:spPr>
        <p:txBody>
          <a:bodyPr vert="horz" lIns="94193" tIns="47095" rIns="94193" bIns="47095"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72" y="9371343"/>
            <a:ext cx="2918830" cy="493316"/>
          </a:xfrm>
          <a:prstGeom prst="rect">
            <a:avLst/>
          </a:prstGeom>
        </p:spPr>
        <p:txBody>
          <a:bodyPr vert="horz" lIns="94193" tIns="47095" rIns="94193" bIns="47095"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5450" y="9371343"/>
            <a:ext cx="2918830" cy="493316"/>
          </a:xfrm>
          <a:prstGeom prst="rect">
            <a:avLst/>
          </a:prstGeom>
        </p:spPr>
        <p:txBody>
          <a:bodyPr vert="horz" lIns="94193" tIns="47095" rIns="94193" bIns="47095" rtlCol="0" anchor="b"/>
          <a:lstStyle>
            <a:lvl1pPr algn="r">
              <a:defRPr sz="1200"/>
            </a:lvl1pPr>
          </a:lstStyle>
          <a:p>
            <a:fld id="{C761B06F-E322-48CF-93EC-A062002345A1}" type="slidenum">
              <a:rPr kumimoji="1" lang="ja-JP" altLang="en-US" smtClean="0"/>
              <a:pPr/>
              <a:t>‹#›</a:t>
            </a:fld>
            <a:endParaRPr kumimoji="1" lang="ja-JP" altLang="en-US"/>
          </a:p>
        </p:txBody>
      </p:sp>
    </p:spTree>
    <p:extLst>
      <p:ext uri="{BB962C8B-B14F-4D97-AF65-F5344CB8AC3E}">
        <p14:creationId xmlns:p14="http://schemas.microsoft.com/office/powerpoint/2010/main" val="223663540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1B06F-E322-48CF-93EC-A062002345A1}" type="slidenum">
              <a:rPr kumimoji="1" lang="ja-JP" altLang="en-US" smtClean="0"/>
              <a:pPr/>
              <a:t>1</a:t>
            </a:fld>
            <a:endParaRPr kumimoji="1" lang="ja-JP" altLang="en-US"/>
          </a:p>
        </p:txBody>
      </p:sp>
    </p:spTree>
    <p:extLst>
      <p:ext uri="{BB962C8B-B14F-4D97-AF65-F5344CB8AC3E}">
        <p14:creationId xmlns:p14="http://schemas.microsoft.com/office/powerpoint/2010/main" val="5518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1B06F-E322-48CF-93EC-A062002345A1}" type="slidenum">
              <a:rPr kumimoji="1" lang="ja-JP" altLang="en-US" smtClean="0"/>
              <a:pPr/>
              <a:t>5</a:t>
            </a:fld>
            <a:endParaRPr kumimoji="1" lang="ja-JP" altLang="en-US"/>
          </a:p>
        </p:txBody>
      </p:sp>
    </p:spTree>
    <p:extLst>
      <p:ext uri="{BB962C8B-B14F-4D97-AF65-F5344CB8AC3E}">
        <p14:creationId xmlns:p14="http://schemas.microsoft.com/office/powerpoint/2010/main" val="3262133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761B06F-E322-48CF-93EC-A062002345A1}" type="slidenum">
              <a:rPr kumimoji="1" lang="ja-JP" altLang="en-US" smtClean="0"/>
              <a:pPr/>
              <a:t>6</a:t>
            </a:fld>
            <a:endParaRPr kumimoji="1" lang="ja-JP" altLang="en-US"/>
          </a:p>
        </p:txBody>
      </p:sp>
    </p:spTree>
    <p:extLst>
      <p:ext uri="{BB962C8B-B14F-4D97-AF65-F5344CB8AC3E}">
        <p14:creationId xmlns:p14="http://schemas.microsoft.com/office/powerpoint/2010/main" val="361144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1B06F-E322-48CF-93EC-A062002345A1}" type="slidenum">
              <a:rPr kumimoji="1" lang="ja-JP" altLang="en-US" smtClean="0"/>
              <a:pPr/>
              <a:t>9</a:t>
            </a:fld>
            <a:endParaRPr kumimoji="1" lang="ja-JP" altLang="en-US"/>
          </a:p>
        </p:txBody>
      </p:sp>
    </p:spTree>
    <p:extLst>
      <p:ext uri="{BB962C8B-B14F-4D97-AF65-F5344CB8AC3E}">
        <p14:creationId xmlns:p14="http://schemas.microsoft.com/office/powerpoint/2010/main" val="2683118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8E3874F-D606-4F9D-ABA6-50373049D1E7}" type="slidenum">
              <a:rPr kumimoji="1" lang="ja-JP" altLang="en-US" smtClean="0"/>
              <a:pPr/>
              <a:t>12</a:t>
            </a:fld>
            <a:endParaRPr kumimoji="1" lang="ja-JP" altLang="en-US"/>
          </a:p>
        </p:txBody>
      </p:sp>
    </p:spTree>
    <p:extLst>
      <p:ext uri="{BB962C8B-B14F-4D97-AF65-F5344CB8AC3E}">
        <p14:creationId xmlns:p14="http://schemas.microsoft.com/office/powerpoint/2010/main" val="3659455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DEEF037-8ED3-4CAC-83B4-4129371C4EB5}" type="slidenum">
              <a:rPr kumimoji="1" lang="ja-JP" altLang="en-US" smtClean="0"/>
              <a:t>16</a:t>
            </a:fld>
            <a:endParaRPr kumimoji="1" lang="ja-JP" altLang="en-US"/>
          </a:p>
        </p:txBody>
      </p:sp>
    </p:spTree>
    <p:extLst>
      <p:ext uri="{BB962C8B-B14F-4D97-AF65-F5344CB8AC3E}">
        <p14:creationId xmlns:p14="http://schemas.microsoft.com/office/powerpoint/2010/main" val="367126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1B06F-E322-48CF-93EC-A062002345A1}" type="slidenum">
              <a:rPr kumimoji="1" lang="ja-JP" altLang="en-US" smtClean="0"/>
              <a:pPr/>
              <a:t>21</a:t>
            </a:fld>
            <a:endParaRPr kumimoji="1" lang="ja-JP" altLang="en-US"/>
          </a:p>
        </p:txBody>
      </p:sp>
    </p:spTree>
    <p:extLst>
      <p:ext uri="{BB962C8B-B14F-4D97-AF65-F5344CB8AC3E}">
        <p14:creationId xmlns:p14="http://schemas.microsoft.com/office/powerpoint/2010/main" val="4105603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DEEF037-8ED3-4CAC-83B4-4129371C4EB5}" type="slidenum">
              <a:rPr kumimoji="1" lang="ja-JP" altLang="en-US" smtClean="0"/>
              <a:t>22</a:t>
            </a:fld>
            <a:endParaRPr kumimoji="1" lang="ja-JP" altLang="en-US"/>
          </a:p>
        </p:txBody>
      </p:sp>
    </p:spTree>
    <p:extLst>
      <p:ext uri="{BB962C8B-B14F-4D97-AF65-F5344CB8AC3E}">
        <p14:creationId xmlns:p14="http://schemas.microsoft.com/office/powerpoint/2010/main" val="1359245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dirty="0"/>
              <a:t>マスタ タイトルの書式設定</a:t>
            </a:r>
            <a:endParaRPr kumimoji="0" lang="en-US" dirty="0"/>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小塚ゴシック Pro R" pitchFamily="34" charset="-128"/>
                <a:ea typeface="小塚ゴシック Pro R" pitchFamily="34" charset="-128"/>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dirty="0"/>
              <a:t>マスタ サブタイトルの書式設定</a:t>
            </a:r>
            <a:endParaRPr kumimoji="0" lang="en-US" dirty="0"/>
          </a:p>
        </p:txBody>
      </p:sp>
      <p:sp>
        <p:nvSpPr>
          <p:cNvPr id="28" name="日付プレースホルダ 27"/>
          <p:cNvSpPr>
            <a:spLocks noGrp="1"/>
          </p:cNvSpPr>
          <p:nvPr>
            <p:ph type="dt" sz="half" idx="10"/>
          </p:nvPr>
        </p:nvSpPr>
        <p:spPr>
          <a:xfrm>
            <a:off x="6400800" y="6355080"/>
            <a:ext cx="2286000" cy="365760"/>
          </a:xfrm>
        </p:spPr>
        <p:txBody>
          <a:bodyPr/>
          <a:lstStyle>
            <a:lvl1pPr>
              <a:defRPr sz="1400"/>
            </a:lvl1pPr>
          </a:lstStyle>
          <a:p>
            <a:fld id="{B52AF5A0-71AE-45EA-B2BF-F29E4639914E}" type="datetime1">
              <a:rPr kumimoji="1" lang="ja-JP" altLang="en-US" smtClean="0"/>
              <a:t>2021/2/18</a:t>
            </a:fld>
            <a:endParaRPr kumimoji="1" lang="ja-JP" altLang="en-US"/>
          </a:p>
        </p:txBody>
      </p:sp>
      <p:sp>
        <p:nvSpPr>
          <p:cNvPr id="17" name="フッター プレースホルダ 16"/>
          <p:cNvSpPr>
            <a:spLocks noGrp="1"/>
          </p:cNvSpPr>
          <p:nvPr>
            <p:ph type="ftr" sz="quarter" idx="11"/>
          </p:nvPr>
        </p:nvSpPr>
        <p:spPr>
          <a:xfrm>
            <a:off x="2898648" y="6355080"/>
            <a:ext cx="3474720" cy="365760"/>
          </a:xfrm>
        </p:spPr>
        <p:txBody>
          <a:bodyPr/>
          <a:lstStyle/>
          <a:p>
            <a:endParaRPr kumimoji="1" lang="ja-JP" altLang="en-US"/>
          </a:p>
        </p:txBody>
      </p:sp>
      <p:sp>
        <p:nvSpPr>
          <p:cNvPr id="29" name="スライド番号プレースホルダ 28"/>
          <p:cNvSpPr>
            <a:spLocks noGrp="1"/>
          </p:cNvSpPr>
          <p:nvPr>
            <p:ph type="sldNum" sz="quarter" idx="12"/>
          </p:nvPr>
        </p:nvSpPr>
        <p:spPr>
          <a:xfrm>
            <a:off x="1216152" y="6355080"/>
            <a:ext cx="1219200" cy="365760"/>
          </a:xfrm>
        </p:spPr>
        <p:txBody>
          <a:bodyPr/>
          <a:lstStyle/>
          <a:p>
            <a:fld id="{D407A031-D5DB-4019-B81D-326AC9F9DDDB}" type="slidenum">
              <a:rPr kumimoji="1" lang="ja-JP" altLang="en-US" smtClean="0"/>
              <a:pPr/>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43257048-592B-43E3-8E88-CB9D05D03154}" type="datetime1">
              <a:rPr kumimoji="1" lang="ja-JP" altLang="en-US" smtClean="0"/>
              <a:t>2021/2/18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407A031-D5DB-4019-B81D-326AC9F9DDDB}"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B6706456-3C1E-4766-ADF9-F6F007722184}" type="datetime1">
              <a:rPr kumimoji="1" lang="ja-JP" altLang="en-US" smtClean="0"/>
              <a:t>2021/2/18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407A031-D5DB-4019-B81D-326AC9F9DDDB}" type="slidenum">
              <a:rPr kumimoji="1" lang="ja-JP" altLang="en-US" smtClean="0"/>
              <a:pPr/>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4" name="日付プレースホルダ 3"/>
          <p:cNvSpPr>
            <a:spLocks noGrp="1"/>
          </p:cNvSpPr>
          <p:nvPr>
            <p:ph type="dt" sz="half" idx="10"/>
          </p:nvPr>
        </p:nvSpPr>
        <p:spPr/>
        <p:txBody>
          <a:bodyPr/>
          <a:lstStyle/>
          <a:p>
            <a:fld id="{4125B517-D270-45E8-8287-C78CD85E3652}" type="datetime1">
              <a:rPr kumimoji="1" lang="ja-JP" altLang="en-US" smtClean="0"/>
              <a:t>2021/2/18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407A031-D5DB-4019-B81D-326AC9F9DDDB}" type="slidenum">
              <a:rPr kumimoji="1" lang="ja-JP" altLang="en-US" smtClean="0"/>
              <a:pPr/>
              <a:t>‹#›</a:t>
            </a:fld>
            <a:endParaRPr kumimoji="1" lang="ja-JP" altLang="en-US"/>
          </a:p>
        </p:txBody>
      </p:sp>
      <p:sp>
        <p:nvSpPr>
          <p:cNvPr id="8" name="コンテンツ プレースホルダ 7"/>
          <p:cNvSpPr>
            <a:spLocks noGrp="1"/>
          </p:cNvSpPr>
          <p:nvPr>
            <p:ph sz="quarter" idx="1"/>
          </p:nvPr>
        </p:nvSpPr>
        <p:spPr>
          <a:xfrm>
            <a:off x="457200" y="1219200"/>
            <a:ext cx="8229600" cy="4937760"/>
          </a:xfrm>
        </p:spPr>
        <p:txBody>
          <a:body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 テキストの書式設定</a:t>
            </a:r>
          </a:p>
        </p:txBody>
      </p:sp>
      <p:sp>
        <p:nvSpPr>
          <p:cNvPr id="4" name="日付プレースホルダ 3"/>
          <p:cNvSpPr>
            <a:spLocks noGrp="1"/>
          </p:cNvSpPr>
          <p:nvPr>
            <p:ph type="dt" sz="half" idx="10"/>
          </p:nvPr>
        </p:nvSpPr>
        <p:spPr>
          <a:xfrm>
            <a:off x="6400800" y="6355080"/>
            <a:ext cx="2286000" cy="365760"/>
          </a:xfrm>
        </p:spPr>
        <p:txBody>
          <a:bodyPr/>
          <a:lstStyle/>
          <a:p>
            <a:fld id="{1339F3DB-1B48-454A-A120-7C5D5E9E91E9}" type="datetime1">
              <a:rPr kumimoji="1" lang="ja-JP" altLang="en-US" smtClean="0"/>
              <a:t>2021/2/18</a:t>
            </a:fld>
            <a:endParaRPr kumimoji="1" lang="ja-JP" altLang="en-US"/>
          </a:p>
        </p:txBody>
      </p:sp>
      <p:sp>
        <p:nvSpPr>
          <p:cNvPr id="5" name="フッター プレースホルダ 4"/>
          <p:cNvSpPr>
            <a:spLocks noGrp="1"/>
          </p:cNvSpPr>
          <p:nvPr>
            <p:ph type="ftr" sz="quarter" idx="11"/>
          </p:nvPr>
        </p:nvSpPr>
        <p:spPr>
          <a:xfrm>
            <a:off x="2898648" y="6355080"/>
            <a:ext cx="3474720" cy="365760"/>
          </a:xfrm>
        </p:spPr>
        <p:txBody>
          <a:bodyPr/>
          <a:lstStyle/>
          <a:p>
            <a:endParaRPr kumimoji="1" lang="ja-JP" altLang="en-US"/>
          </a:p>
        </p:txBody>
      </p:sp>
      <p:sp>
        <p:nvSpPr>
          <p:cNvPr id="6" name="スライド番号プレースホルダ 5"/>
          <p:cNvSpPr>
            <a:spLocks noGrp="1"/>
          </p:cNvSpPr>
          <p:nvPr>
            <p:ph type="sldNum" sz="quarter" idx="12"/>
          </p:nvPr>
        </p:nvSpPr>
        <p:spPr>
          <a:xfrm>
            <a:off x="1069848" y="6355080"/>
            <a:ext cx="1520952" cy="365760"/>
          </a:xfrm>
        </p:spPr>
        <p:txBody>
          <a:bodyPr/>
          <a:lstStyle/>
          <a:p>
            <a:fld id="{D407A031-D5DB-4019-B81D-326AC9F9DDDB}" type="slidenum">
              <a:rPr kumimoji="1" lang="ja-JP" altLang="en-US" smtClean="0"/>
              <a:pPr/>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 タイトルの書式設定</a:t>
            </a:r>
            <a:endParaRPr kumimoji="0" lang="en-US"/>
          </a:p>
        </p:txBody>
      </p:sp>
      <p:sp>
        <p:nvSpPr>
          <p:cNvPr id="5" name="日付プレースホルダ 4"/>
          <p:cNvSpPr>
            <a:spLocks noGrp="1"/>
          </p:cNvSpPr>
          <p:nvPr>
            <p:ph type="dt" sz="half" idx="10"/>
          </p:nvPr>
        </p:nvSpPr>
        <p:spPr/>
        <p:txBody>
          <a:bodyPr/>
          <a:lstStyle/>
          <a:p>
            <a:fld id="{66130397-BDA7-412D-A748-97ABC24623E2}" type="datetime1">
              <a:rPr kumimoji="1" lang="ja-JP" altLang="en-US" smtClean="0"/>
              <a:t>2021/2/18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407A031-D5DB-4019-B81D-326AC9F9DDDB}" type="slidenum">
              <a:rPr kumimoji="1" lang="ja-JP" altLang="en-US" smtClean="0"/>
              <a:pPr/>
              <a:t>‹#›</a:t>
            </a:fld>
            <a:endParaRPr kumimoji="1" lang="ja-JP" altLang="en-US"/>
          </a:p>
        </p:txBody>
      </p:sp>
      <p:sp>
        <p:nvSpPr>
          <p:cNvPr id="9" name="コンテンツ プレースホルダ 8"/>
          <p:cNvSpPr>
            <a:spLocks noGrp="1"/>
          </p:cNvSpPr>
          <p:nvPr>
            <p:ph sz="quarter" idx="1"/>
          </p:nvPr>
        </p:nvSpPr>
        <p:spPr>
          <a:xfrm>
            <a:off x="457200" y="1219200"/>
            <a:ext cx="4041648" cy="4937760"/>
          </a:xfrm>
        </p:spPr>
        <p:txBody>
          <a:body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
        <p:nvSpPr>
          <p:cNvPr id="11" name="コンテンツ プレースホルダ 10"/>
          <p:cNvSpPr>
            <a:spLocks noGrp="1"/>
          </p:cNvSpPr>
          <p:nvPr>
            <p:ph sz="quarter" idx="2"/>
          </p:nvPr>
        </p:nvSpPr>
        <p:spPr>
          <a:xfrm>
            <a:off x="4632198" y="1216152"/>
            <a:ext cx="4041648" cy="4937760"/>
          </a:xfrm>
        </p:spPr>
        <p:txBody>
          <a:body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7" name="日付プレースホルダ 6"/>
          <p:cNvSpPr>
            <a:spLocks noGrp="1"/>
          </p:cNvSpPr>
          <p:nvPr>
            <p:ph type="dt" sz="half" idx="10"/>
          </p:nvPr>
        </p:nvSpPr>
        <p:spPr/>
        <p:txBody>
          <a:bodyPr/>
          <a:lstStyle/>
          <a:p>
            <a:fld id="{CD6316CB-800A-4260-A3C5-EEE59E85A5C2}" type="datetime1">
              <a:rPr kumimoji="1" lang="ja-JP" altLang="en-US" smtClean="0"/>
              <a:t>2021/2/18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407A031-D5DB-4019-B81D-326AC9F9DDDB}" type="slidenum">
              <a:rPr kumimoji="1" lang="ja-JP" altLang="en-US" smtClean="0"/>
              <a:pPr/>
              <a:t>‹#›</a:t>
            </a:fld>
            <a:endParaRPr kumimoji="1" lang="ja-JP" altLang="en-US"/>
          </a:p>
        </p:txBody>
      </p:sp>
      <p:sp>
        <p:nvSpPr>
          <p:cNvPr id="11" name="コンテンツ プレースホルダ 10"/>
          <p:cNvSpPr>
            <a:spLocks noGrp="1"/>
          </p:cNvSpPr>
          <p:nvPr>
            <p:ph sz="quarter" idx="2"/>
          </p:nvPr>
        </p:nvSpPr>
        <p:spPr>
          <a:xfrm>
            <a:off x="457200" y="2133600"/>
            <a:ext cx="4038600" cy="4038600"/>
          </a:xfrm>
        </p:spPr>
        <p:txBody>
          <a:body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 12"/>
          <p:cNvSpPr>
            <a:spLocks noGrp="1"/>
          </p:cNvSpPr>
          <p:nvPr>
            <p:ph sz="quarter" idx="4"/>
          </p:nvPr>
        </p:nvSpPr>
        <p:spPr>
          <a:xfrm>
            <a:off x="4648200" y="2133600"/>
            <a:ext cx="4038600" cy="4038600"/>
          </a:xfrm>
        </p:spPr>
        <p:txBody>
          <a:body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 タイトルの書式設定</a:t>
            </a:r>
            <a:endParaRPr kumimoji="0" lang="en-US"/>
          </a:p>
        </p:txBody>
      </p:sp>
      <p:sp>
        <p:nvSpPr>
          <p:cNvPr id="3" name="日付プレースホルダ 2"/>
          <p:cNvSpPr>
            <a:spLocks noGrp="1"/>
          </p:cNvSpPr>
          <p:nvPr>
            <p:ph type="dt" sz="half" idx="10"/>
          </p:nvPr>
        </p:nvSpPr>
        <p:spPr/>
        <p:txBody>
          <a:bodyPr/>
          <a:lstStyle/>
          <a:p>
            <a:fld id="{B26006A4-966E-4BC7-81D9-3915DB239B5F}" type="datetime1">
              <a:rPr kumimoji="1" lang="ja-JP" altLang="en-US" smtClean="0"/>
              <a:t>2021/2/18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407A031-D5DB-4019-B81D-326AC9F9DDDB}" type="slidenum">
              <a:rPr kumimoji="1" lang="ja-JP" altLang="en-US" smtClean="0"/>
              <a:pPr/>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1198A175-A4AE-4E2B-99DE-4532612F9820}" type="datetime1">
              <a:rPr kumimoji="1" lang="ja-JP" altLang="en-US" smtClean="0"/>
              <a:t>2021/2/18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407A031-D5DB-4019-B81D-326AC9F9DDDB}" type="slidenum">
              <a:rPr kumimoji="1" lang="ja-JP" altLang="en-US" smtClean="0"/>
              <a:pPr/>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 テキストの書式設定</a:t>
            </a:r>
          </a:p>
        </p:txBody>
      </p:sp>
      <p:sp>
        <p:nvSpPr>
          <p:cNvPr id="5" name="日付プレースホルダ 4"/>
          <p:cNvSpPr>
            <a:spLocks noGrp="1"/>
          </p:cNvSpPr>
          <p:nvPr>
            <p:ph type="dt" sz="half" idx="10"/>
          </p:nvPr>
        </p:nvSpPr>
        <p:spPr/>
        <p:txBody>
          <a:bodyPr/>
          <a:lstStyle/>
          <a:p>
            <a:fld id="{CEE0D6D4-A77A-40D3-863F-8B4273EEFBB1}" type="datetime1">
              <a:rPr kumimoji="1" lang="ja-JP" altLang="en-US" smtClean="0"/>
              <a:t>2021/2/18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407A031-D5DB-4019-B81D-326AC9F9DDDB}" type="slidenum">
              <a:rPr kumimoji="1" lang="ja-JP" altLang="en-US" smtClean="0"/>
              <a:pPr/>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 11"/>
          <p:cNvSpPr>
            <a:spLocks noGrp="1"/>
          </p:cNvSpPr>
          <p:nvPr>
            <p:ph sz="quarter" idx="1"/>
          </p:nvPr>
        </p:nvSpPr>
        <p:spPr>
          <a:xfrm>
            <a:off x="304800" y="304800"/>
            <a:ext cx="5715000" cy="5715000"/>
          </a:xfrm>
        </p:spPr>
        <p:txBody>
          <a:body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a:t>マスタ タイトルの書式設定</a:t>
            </a:r>
            <a:endParaRPr kumimoji="0" lang="en-US"/>
          </a:p>
        </p:txBody>
      </p:sp>
      <p:sp>
        <p:nvSpPr>
          <p:cNvPr id="3" name="図プレースホルダ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a:t>アイコンをクリックして図を追加</a:t>
            </a:r>
            <a:endParaRPr kumimoji="0" lang="en-US" dirty="0"/>
          </a:p>
        </p:txBody>
      </p:sp>
      <p:sp>
        <p:nvSpPr>
          <p:cNvPr id="4" name="テキスト プレースホルダ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a:t>マスタ テキストの書式設定</a:t>
            </a:r>
          </a:p>
        </p:txBody>
      </p:sp>
      <p:sp>
        <p:nvSpPr>
          <p:cNvPr id="5" name="日付プレースホルダ 4"/>
          <p:cNvSpPr>
            <a:spLocks noGrp="1"/>
          </p:cNvSpPr>
          <p:nvPr>
            <p:ph type="dt" sz="half" idx="10"/>
          </p:nvPr>
        </p:nvSpPr>
        <p:spPr/>
        <p:txBody>
          <a:bodyPr/>
          <a:lstStyle/>
          <a:p>
            <a:fld id="{2616B5D7-98FE-4EA2-B79F-4CC994DCBD10}" type="datetime1">
              <a:rPr kumimoji="1" lang="ja-JP" altLang="en-US" smtClean="0"/>
              <a:t>2021/2/18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407A031-D5DB-4019-B81D-326AC9F9DDDB}" type="slidenum">
              <a:rPr kumimoji="1" lang="ja-JP" altLang="en-US" smtClean="0"/>
              <a:pPr/>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dirty="0"/>
              <a:t>マスタ タイトルの書式設定</a:t>
            </a:r>
            <a:endParaRPr kumimoji="0" lang="en-US" dirty="0"/>
          </a:p>
        </p:txBody>
      </p:sp>
      <p:sp>
        <p:nvSpPr>
          <p:cNvPr id="13" name="テキスト プレースホルダ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dirty="0"/>
              <a:t>マスタ テキストの書式設定</a:t>
            </a:r>
          </a:p>
          <a:p>
            <a:pPr lvl="1" eaLnBrk="1" latinLnBrk="0" hangingPunct="1"/>
            <a:r>
              <a:rPr kumimoji="0" lang="ja-JP" altLang="en-US" dirty="0"/>
              <a:t>第 </a:t>
            </a:r>
            <a:r>
              <a:rPr kumimoji="0" lang="en-US" altLang="ja-JP" dirty="0"/>
              <a:t>2 </a:t>
            </a:r>
            <a:r>
              <a:rPr kumimoji="0" lang="ja-JP" altLang="en-US" dirty="0"/>
              <a:t>レベル</a:t>
            </a:r>
          </a:p>
          <a:p>
            <a:pPr lvl="2" eaLnBrk="1" latinLnBrk="0" hangingPunct="1"/>
            <a:r>
              <a:rPr kumimoji="0" lang="ja-JP" altLang="en-US" dirty="0"/>
              <a:t>第 </a:t>
            </a:r>
            <a:r>
              <a:rPr kumimoji="0" lang="en-US" altLang="ja-JP" dirty="0"/>
              <a:t>3 </a:t>
            </a:r>
            <a:r>
              <a:rPr kumimoji="0" lang="ja-JP" altLang="en-US" dirty="0"/>
              <a:t>レベル</a:t>
            </a:r>
          </a:p>
          <a:p>
            <a:pPr lvl="3" eaLnBrk="1" latinLnBrk="0" hangingPunct="1"/>
            <a:r>
              <a:rPr kumimoji="0" lang="ja-JP" altLang="en-US" dirty="0"/>
              <a:t>第 </a:t>
            </a:r>
            <a:r>
              <a:rPr kumimoji="0" lang="en-US" altLang="ja-JP" dirty="0"/>
              <a:t>4 </a:t>
            </a:r>
            <a:r>
              <a:rPr kumimoji="0" lang="ja-JP" altLang="en-US" dirty="0"/>
              <a:t>レベル</a:t>
            </a:r>
          </a:p>
          <a:p>
            <a:pPr lvl="4" eaLnBrk="1" latinLnBrk="0" hangingPunct="1"/>
            <a:r>
              <a:rPr kumimoji="0" lang="ja-JP" altLang="en-US" dirty="0"/>
              <a:t>第 </a:t>
            </a:r>
            <a:r>
              <a:rPr kumimoji="0" lang="en-US" altLang="ja-JP" dirty="0"/>
              <a:t>5 </a:t>
            </a:r>
            <a:r>
              <a:rPr kumimoji="0" lang="ja-JP" altLang="en-US" dirty="0"/>
              <a:t>レベル</a:t>
            </a:r>
            <a:endParaRPr kumimoji="0" lang="en-US" dirty="0"/>
          </a:p>
        </p:txBody>
      </p:sp>
      <p:sp>
        <p:nvSpPr>
          <p:cNvPr id="14" name="日付プレースホルダ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72045858-641C-4F6E-BE42-FF2C0F124709}" type="datetime1">
              <a:rPr kumimoji="1" lang="ja-JP" altLang="en-US" smtClean="0"/>
              <a:t>2021/2/18</a:t>
            </a:fld>
            <a:endParaRPr kumimoji="1" lang="ja-JP" altLang="en-US"/>
          </a:p>
        </p:txBody>
      </p:sp>
      <p:sp>
        <p:nvSpPr>
          <p:cNvPr id="3" name="フッター プレースホルダ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kumimoji="1" lang="ja-JP" altLang="en-US"/>
          </a:p>
        </p:txBody>
      </p:sp>
      <p:sp>
        <p:nvSpPr>
          <p:cNvPr id="23" name="スライド番号プレースホルダ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D407A031-D5DB-4019-B81D-326AC9F9DDDB}" type="slidenum">
              <a:rPr lang="ja-JP" altLang="en-US" smtClean="0"/>
              <a:pPr/>
              <a:t>‹#›</a:t>
            </a:fld>
            <a:endParaRPr lang="ja-JP" altLang="en-US" dirty="0"/>
          </a:p>
        </p:txBody>
      </p:sp>
      <p:sp>
        <p:nvSpPr>
          <p:cNvPr id="28" name="直線コネクタ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1" sz="3200" kern="1200">
          <a:solidFill>
            <a:schemeClr val="tx2"/>
          </a:solidFill>
          <a:latin typeface="小塚ゴシック Pro R" pitchFamily="34" charset="-128"/>
          <a:ea typeface="小塚ゴシック Pro R" pitchFamily="34" charset="-128"/>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小塚ゴシック Pro R" pitchFamily="34" charset="-128"/>
          <a:ea typeface="小塚ゴシック Pro R" pitchFamily="34" charset="-128"/>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小塚ゴシック Pro R" pitchFamily="34" charset="-128"/>
          <a:ea typeface="小塚ゴシック Pro R" pitchFamily="34" charset="-128"/>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小塚ゴシック Pro R" pitchFamily="34" charset="-128"/>
          <a:ea typeface="小塚ゴシック Pro R" pitchFamily="34" charset="-128"/>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小塚ゴシック Pro R" pitchFamily="34" charset="-128"/>
          <a:ea typeface="小塚ゴシック Pro R" pitchFamily="34" charset="-128"/>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小塚ゴシック Pro R" pitchFamily="34" charset="-128"/>
          <a:ea typeface="小塚ゴシック Pro R" pitchFamily="34" charset="-128"/>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pinroot.com/spin/succes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bicycledutch.wordpress.com/2019/04/09/riding-random-roundabouts/" TargetMode="Externa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hyperlink" Target="https://www.cprover.org/cbmc/application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19199" y="3716594"/>
            <a:ext cx="7209503" cy="1160206"/>
          </a:xfrm>
        </p:spPr>
        <p:txBody>
          <a:bodyPr>
            <a:normAutofit fontScale="90000"/>
          </a:bodyPr>
          <a:lstStyle/>
          <a:p>
            <a:pPr algn="l"/>
            <a:r>
              <a:rPr lang="ja-JP" altLang="en-US" sz="2200" dirty="0"/>
              <a:t>第</a:t>
            </a:r>
            <a:r>
              <a:rPr lang="en-US" altLang="ja-JP" sz="2200" dirty="0"/>
              <a:t>64</a:t>
            </a:r>
            <a:r>
              <a:rPr lang="ja-JP" altLang="en-US" sz="2200" dirty="0"/>
              <a:t>回</a:t>
            </a:r>
            <a:r>
              <a:rPr lang="en-US" altLang="ja-JP" sz="2200" dirty="0"/>
              <a:t>OACIS</a:t>
            </a:r>
            <a:r>
              <a:rPr lang="ja-JP" altLang="en-US" sz="2200" dirty="0"/>
              <a:t>技術座談会</a:t>
            </a:r>
            <a:br>
              <a:rPr lang="ja-JP" altLang="en-US" dirty="0"/>
            </a:br>
            <a:r>
              <a:rPr lang="ja-JP" altLang="en-US" spc="-100" dirty="0"/>
              <a:t>モデル検査の基礎と自己適応システムへの</a:t>
            </a:r>
            <a:r>
              <a:rPr lang="ja-JP" altLang="en-US" dirty="0"/>
              <a:t>応用</a:t>
            </a:r>
            <a:endParaRPr kumimoji="1" lang="ja-JP" altLang="en-US" dirty="0"/>
          </a:p>
        </p:txBody>
      </p:sp>
      <p:sp>
        <p:nvSpPr>
          <p:cNvPr id="3" name="サブタイトル 2"/>
          <p:cNvSpPr>
            <a:spLocks noGrp="1"/>
          </p:cNvSpPr>
          <p:nvPr>
            <p:ph type="subTitle" idx="1"/>
          </p:nvPr>
        </p:nvSpPr>
        <p:spPr/>
        <p:txBody>
          <a:bodyPr>
            <a:normAutofit/>
          </a:bodyPr>
          <a:lstStyle/>
          <a:p>
            <a:r>
              <a:rPr lang="ja-JP" altLang="en-US" dirty="0"/>
              <a:t>土屋達弘</a:t>
            </a:r>
            <a:r>
              <a:rPr lang="en-US" altLang="ja-JP" dirty="0"/>
              <a:t>, </a:t>
            </a:r>
            <a:r>
              <a:rPr lang="ja-JP" altLang="en-US" dirty="0"/>
              <a:t>中川博之（大阪大学）</a:t>
            </a:r>
            <a:endParaRPr lang="en-US" altLang="ja-JP" dirty="0"/>
          </a:p>
          <a:p>
            <a:endParaRPr kumimoji="1" lang="ja-JP" altLang="en-US" dirty="0"/>
          </a:p>
        </p:txBody>
      </p:sp>
    </p:spTree>
    <p:extLst>
      <p:ext uri="{BB962C8B-B14F-4D97-AF65-F5344CB8AC3E}">
        <p14:creationId xmlns:p14="http://schemas.microsoft.com/office/powerpoint/2010/main" val="2471343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F57F47-9B00-4EF9-8873-9AF032272735}"/>
              </a:ext>
            </a:extLst>
          </p:cNvPr>
          <p:cNvSpPr>
            <a:spLocks noGrp="1"/>
          </p:cNvSpPr>
          <p:nvPr>
            <p:ph type="title"/>
          </p:nvPr>
        </p:nvSpPr>
        <p:spPr/>
        <p:txBody>
          <a:bodyPr/>
          <a:lstStyle/>
          <a:p>
            <a:r>
              <a:rPr kumimoji="1" lang="en-US" altLang="ja-JP" dirty="0"/>
              <a:t>SPIN</a:t>
            </a:r>
            <a:endParaRPr kumimoji="1" lang="ja-JP" altLang="en-US" dirty="0"/>
          </a:p>
        </p:txBody>
      </p:sp>
      <p:sp>
        <p:nvSpPr>
          <p:cNvPr id="3" name="スライド番号プレースホルダー 2">
            <a:extLst>
              <a:ext uri="{FF2B5EF4-FFF2-40B4-BE49-F238E27FC236}">
                <a16:creationId xmlns:a16="http://schemas.microsoft.com/office/drawing/2014/main" id="{60749DE8-4531-42CD-BD60-5E59224675B4}"/>
              </a:ext>
            </a:extLst>
          </p:cNvPr>
          <p:cNvSpPr>
            <a:spLocks noGrp="1"/>
          </p:cNvSpPr>
          <p:nvPr>
            <p:ph type="sldNum" sz="quarter" idx="12"/>
          </p:nvPr>
        </p:nvSpPr>
        <p:spPr/>
        <p:txBody>
          <a:bodyPr/>
          <a:lstStyle/>
          <a:p>
            <a:fld id="{D407A031-D5DB-4019-B81D-326AC9F9DDDB}" type="slidenum">
              <a:rPr kumimoji="1" lang="ja-JP" altLang="en-US" smtClean="0"/>
              <a:pPr/>
              <a:t>10</a:t>
            </a:fld>
            <a:endParaRPr kumimoji="1" lang="ja-JP" altLang="en-US"/>
          </a:p>
        </p:txBody>
      </p:sp>
      <p:sp>
        <p:nvSpPr>
          <p:cNvPr id="4" name="コンテンツ プレースホルダー 3">
            <a:extLst>
              <a:ext uri="{FF2B5EF4-FFF2-40B4-BE49-F238E27FC236}">
                <a16:creationId xmlns:a16="http://schemas.microsoft.com/office/drawing/2014/main" id="{865461A5-EDF8-4F00-9270-0C41A8810951}"/>
              </a:ext>
            </a:extLst>
          </p:cNvPr>
          <p:cNvSpPr>
            <a:spLocks noGrp="1"/>
          </p:cNvSpPr>
          <p:nvPr>
            <p:ph sz="quarter" idx="1"/>
          </p:nvPr>
        </p:nvSpPr>
        <p:spPr/>
        <p:txBody>
          <a:bodyPr/>
          <a:lstStyle/>
          <a:p>
            <a:r>
              <a:rPr lang="ja-JP" altLang="en-US" dirty="0"/>
              <a:t>代表的なモデル検査ツール </a:t>
            </a:r>
            <a:r>
              <a:rPr lang="en-US" altLang="ja-JP" dirty="0"/>
              <a:t>(1980~, Bell labs)</a:t>
            </a:r>
          </a:p>
          <a:p>
            <a:pPr lvl="1"/>
            <a:r>
              <a:rPr lang="en-US" altLang="ja-JP" dirty="0"/>
              <a:t>ACM</a:t>
            </a:r>
            <a:r>
              <a:rPr lang="ja-JP" altLang="en-US" dirty="0"/>
              <a:t>ソフトウェアシステム賞 </a:t>
            </a:r>
            <a:r>
              <a:rPr lang="en-US" altLang="ja-JP" dirty="0"/>
              <a:t>(2001)</a:t>
            </a:r>
          </a:p>
          <a:p>
            <a:r>
              <a:rPr lang="ja-JP" altLang="en-US" dirty="0"/>
              <a:t>入力言語</a:t>
            </a:r>
            <a:r>
              <a:rPr lang="en-US" altLang="ja-JP" dirty="0"/>
              <a:t>: </a:t>
            </a:r>
            <a:r>
              <a:rPr lang="en-US" altLang="ja-JP" dirty="0" err="1"/>
              <a:t>Promela</a:t>
            </a:r>
            <a:endParaRPr lang="en-US" altLang="ja-JP" dirty="0"/>
          </a:p>
          <a:p>
            <a:pPr lvl="1"/>
            <a:r>
              <a:rPr lang="en-US" altLang="ja-JP" dirty="0"/>
              <a:t>C</a:t>
            </a:r>
            <a:r>
              <a:rPr lang="ja-JP" altLang="en-US" dirty="0"/>
              <a:t>言語風の構文＋特別な</a:t>
            </a:r>
            <a:r>
              <a:rPr lang="en-US" altLang="ja-JP" dirty="0"/>
              <a:t>if, do</a:t>
            </a:r>
            <a:r>
              <a:rPr lang="ja-JP" altLang="en-US" dirty="0"/>
              <a:t>コンストラクト</a:t>
            </a:r>
          </a:p>
          <a:p>
            <a:r>
              <a:rPr lang="ja-JP" altLang="en-US" dirty="0"/>
              <a:t>明示的な状態探索によってプログラムの性質を検証</a:t>
            </a:r>
            <a:endParaRPr lang="en-US" altLang="ja-JP" dirty="0"/>
          </a:p>
          <a:p>
            <a:pPr lvl="1"/>
            <a:r>
              <a:rPr lang="ja-JP" altLang="en-US" dirty="0"/>
              <a:t>明示的な状態探索：一つ一つの状態を実際に探索</a:t>
            </a:r>
            <a:endParaRPr lang="en-US" altLang="ja-JP" dirty="0"/>
          </a:p>
          <a:p>
            <a:pPr lvl="2"/>
            <a:r>
              <a:rPr lang="ja-JP" altLang="en-US" dirty="0"/>
              <a:t>対比：記号的探索（たとえば数式で間接的に表現した状態の集合を探索）</a:t>
            </a:r>
            <a:endParaRPr lang="en-US" altLang="ja-JP" dirty="0"/>
          </a:p>
          <a:p>
            <a:pPr lvl="2"/>
            <a:endParaRPr lang="ja-JP" altLang="en-US" dirty="0"/>
          </a:p>
          <a:p>
            <a:endParaRPr kumimoji="1" lang="ja-JP" altLang="en-US" dirty="0"/>
          </a:p>
        </p:txBody>
      </p:sp>
      <p:sp>
        <p:nvSpPr>
          <p:cNvPr id="5" name="テキスト ボックス 4">
            <a:extLst>
              <a:ext uri="{FF2B5EF4-FFF2-40B4-BE49-F238E27FC236}">
                <a16:creationId xmlns:a16="http://schemas.microsoft.com/office/drawing/2014/main" id="{9027E876-A19B-436B-8FBE-E5594B259FAD}"/>
              </a:ext>
            </a:extLst>
          </p:cNvPr>
          <p:cNvSpPr txBox="1"/>
          <p:nvPr/>
        </p:nvSpPr>
        <p:spPr>
          <a:xfrm>
            <a:off x="1038225" y="6356350"/>
            <a:ext cx="2147319" cy="369332"/>
          </a:xfrm>
          <a:prstGeom prst="rect">
            <a:avLst/>
          </a:prstGeom>
          <a:noFill/>
        </p:spPr>
        <p:txBody>
          <a:bodyPr wrap="none" rtlCol="0">
            <a:spAutoFit/>
          </a:bodyPr>
          <a:lstStyle/>
          <a:p>
            <a:r>
              <a:rPr lang="en-US" altLang="ja-JP" dirty="0"/>
              <a:t>http://spinroot.com/</a:t>
            </a:r>
            <a:endParaRPr kumimoji="1" lang="ja-JP" altLang="en-US" dirty="0" err="1">
              <a:latin typeface="小塚ゴシック Pro R" pitchFamily="34" charset="-128"/>
              <a:ea typeface="小塚ゴシック Pro R" pitchFamily="34" charset="-128"/>
            </a:endParaRPr>
          </a:p>
        </p:txBody>
      </p:sp>
    </p:spTree>
    <p:extLst>
      <p:ext uri="{BB962C8B-B14F-4D97-AF65-F5344CB8AC3E}">
        <p14:creationId xmlns:p14="http://schemas.microsoft.com/office/powerpoint/2010/main" val="2227488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63BD0F-890D-481B-A9B9-FAF9916F4BC1}"/>
              </a:ext>
            </a:extLst>
          </p:cNvPr>
          <p:cNvSpPr>
            <a:spLocks noGrp="1"/>
          </p:cNvSpPr>
          <p:nvPr>
            <p:ph type="title"/>
          </p:nvPr>
        </p:nvSpPr>
        <p:spPr/>
        <p:txBody>
          <a:bodyPr>
            <a:normAutofit/>
          </a:bodyPr>
          <a:lstStyle/>
          <a:p>
            <a:r>
              <a:rPr lang="ja-JP" altLang="en-US" dirty="0"/>
              <a:t>モデル検査の</a:t>
            </a:r>
            <a:r>
              <a:rPr kumimoji="1" lang="ja-JP" altLang="en-US" dirty="0"/>
              <a:t>例</a:t>
            </a:r>
          </a:p>
        </p:txBody>
      </p:sp>
      <p:sp>
        <p:nvSpPr>
          <p:cNvPr id="3" name="コンテンツ プレースホルダー 2">
            <a:extLst>
              <a:ext uri="{FF2B5EF4-FFF2-40B4-BE49-F238E27FC236}">
                <a16:creationId xmlns:a16="http://schemas.microsoft.com/office/drawing/2014/main" id="{727EA01B-C1F7-49C5-8A4C-1420ED9A12FF}"/>
              </a:ext>
            </a:extLst>
          </p:cNvPr>
          <p:cNvSpPr>
            <a:spLocks noGrp="1"/>
          </p:cNvSpPr>
          <p:nvPr>
            <p:ph idx="1"/>
          </p:nvPr>
        </p:nvSpPr>
        <p:spPr>
          <a:xfrm>
            <a:off x="457200" y="1219200"/>
            <a:ext cx="8229600" cy="542780"/>
          </a:xfrm>
        </p:spPr>
        <p:txBody>
          <a:bodyPr/>
          <a:lstStyle/>
          <a:p>
            <a:r>
              <a:rPr lang="ja-JP" altLang="en-US" dirty="0"/>
              <a:t>変数</a:t>
            </a:r>
            <a:r>
              <a:rPr lang="en-US" altLang="ja-JP" dirty="0"/>
              <a:t>x</a:t>
            </a:r>
            <a:r>
              <a:rPr lang="ja-JP" altLang="en-US" dirty="0"/>
              <a:t>を二つのスレッドがインクリメント</a:t>
            </a:r>
            <a:endParaRPr lang="en-US" altLang="ja-JP" dirty="0"/>
          </a:p>
        </p:txBody>
      </p:sp>
      <p:sp>
        <p:nvSpPr>
          <p:cNvPr id="4" name="スライド番号プレースホルダー 3">
            <a:extLst>
              <a:ext uri="{FF2B5EF4-FFF2-40B4-BE49-F238E27FC236}">
                <a16:creationId xmlns:a16="http://schemas.microsoft.com/office/drawing/2014/main" id="{5864ADBF-FD1F-4665-947B-7957D7F62CB8}"/>
              </a:ext>
            </a:extLst>
          </p:cNvPr>
          <p:cNvSpPr>
            <a:spLocks noGrp="1"/>
          </p:cNvSpPr>
          <p:nvPr>
            <p:ph type="sldNum" sz="quarter" idx="12"/>
          </p:nvPr>
        </p:nvSpPr>
        <p:spPr/>
        <p:txBody>
          <a:bodyPr/>
          <a:lstStyle/>
          <a:p>
            <a:fld id="{FD8F493F-1947-47EE-B420-C6A93E8CEA81}" type="slidenum">
              <a:rPr kumimoji="1" lang="ja-JP" altLang="en-US" smtClean="0"/>
              <a:t>11</a:t>
            </a:fld>
            <a:endParaRPr kumimoji="1" lang="ja-JP" altLang="en-US"/>
          </a:p>
        </p:txBody>
      </p:sp>
      <p:sp>
        <p:nvSpPr>
          <p:cNvPr id="5" name="正方形/長方形 4">
            <a:extLst>
              <a:ext uri="{FF2B5EF4-FFF2-40B4-BE49-F238E27FC236}">
                <a16:creationId xmlns:a16="http://schemas.microsoft.com/office/drawing/2014/main" id="{87054122-4698-4BBD-B351-8F03EA5A4CB7}"/>
              </a:ext>
            </a:extLst>
          </p:cNvPr>
          <p:cNvSpPr/>
          <p:nvPr/>
        </p:nvSpPr>
        <p:spPr>
          <a:xfrm>
            <a:off x="842688" y="4152723"/>
            <a:ext cx="2704910" cy="15846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5A8F7AEC-671C-4CC4-B0AD-61BFAD6C5C1F}"/>
              </a:ext>
            </a:extLst>
          </p:cNvPr>
          <p:cNvSpPr txBox="1"/>
          <p:nvPr/>
        </p:nvSpPr>
        <p:spPr>
          <a:xfrm>
            <a:off x="842687" y="3745298"/>
            <a:ext cx="1288301" cy="461665"/>
          </a:xfrm>
          <a:prstGeom prst="rect">
            <a:avLst/>
          </a:prstGeom>
          <a:noFill/>
        </p:spPr>
        <p:txBody>
          <a:bodyPr wrap="none" rtlCol="0">
            <a:spAutoFit/>
          </a:bodyPr>
          <a:lstStyle/>
          <a:p>
            <a:r>
              <a:rPr lang="en-US" altLang="ja-JP" sz="2400" dirty="0"/>
              <a:t>Thread 1</a:t>
            </a:r>
            <a:endParaRPr kumimoji="1" lang="ja-JP" altLang="en-US" sz="2400" dirty="0"/>
          </a:p>
        </p:txBody>
      </p:sp>
      <p:sp>
        <p:nvSpPr>
          <p:cNvPr id="10" name="テキスト ボックス 9">
            <a:extLst>
              <a:ext uri="{FF2B5EF4-FFF2-40B4-BE49-F238E27FC236}">
                <a16:creationId xmlns:a16="http://schemas.microsoft.com/office/drawing/2014/main" id="{DE9AA996-3094-44FD-A5EB-6F336FE54CB3}"/>
              </a:ext>
            </a:extLst>
          </p:cNvPr>
          <p:cNvSpPr txBox="1"/>
          <p:nvPr/>
        </p:nvSpPr>
        <p:spPr>
          <a:xfrm>
            <a:off x="4034867" y="3744477"/>
            <a:ext cx="1288301" cy="461665"/>
          </a:xfrm>
          <a:prstGeom prst="rect">
            <a:avLst/>
          </a:prstGeom>
          <a:noFill/>
        </p:spPr>
        <p:txBody>
          <a:bodyPr wrap="none" rtlCol="0">
            <a:spAutoFit/>
          </a:bodyPr>
          <a:lstStyle/>
          <a:p>
            <a:r>
              <a:rPr lang="en-US" altLang="ja-JP" sz="2400" dirty="0"/>
              <a:t>Thread 2</a:t>
            </a:r>
            <a:endParaRPr kumimoji="1" lang="ja-JP" altLang="en-US" sz="2400" dirty="0"/>
          </a:p>
        </p:txBody>
      </p:sp>
      <p:sp>
        <p:nvSpPr>
          <p:cNvPr id="12" name="正方形/長方形 11">
            <a:extLst>
              <a:ext uri="{FF2B5EF4-FFF2-40B4-BE49-F238E27FC236}">
                <a16:creationId xmlns:a16="http://schemas.microsoft.com/office/drawing/2014/main" id="{6186388F-714F-4CE4-AA7B-162D236DD21F}"/>
              </a:ext>
            </a:extLst>
          </p:cNvPr>
          <p:cNvSpPr/>
          <p:nvPr/>
        </p:nvSpPr>
        <p:spPr>
          <a:xfrm>
            <a:off x="955338" y="4303551"/>
            <a:ext cx="2208571" cy="400110"/>
          </a:xfrm>
          <a:prstGeom prst="rect">
            <a:avLst/>
          </a:prstGeom>
          <a:ln>
            <a:noFill/>
          </a:ln>
        </p:spPr>
        <p:txBody>
          <a:bodyPr wrap="square">
            <a:spAutoFit/>
          </a:bodyPr>
          <a:lstStyle/>
          <a:p>
            <a:r>
              <a:rPr lang="en-US" sz="2000" b="1" noProof="1">
                <a:latin typeface="Consolas" panose="020B0609020204030204" pitchFamily="49" charset="0"/>
              </a:rPr>
              <a:t>1.int tmp = x;</a:t>
            </a:r>
          </a:p>
        </p:txBody>
      </p:sp>
      <p:sp>
        <p:nvSpPr>
          <p:cNvPr id="14" name="テキスト ボックス 13">
            <a:extLst>
              <a:ext uri="{FF2B5EF4-FFF2-40B4-BE49-F238E27FC236}">
                <a16:creationId xmlns:a16="http://schemas.microsoft.com/office/drawing/2014/main" id="{5DA5283D-1315-406A-B673-C66EBFDFF17F}"/>
              </a:ext>
            </a:extLst>
          </p:cNvPr>
          <p:cNvSpPr txBox="1"/>
          <p:nvPr/>
        </p:nvSpPr>
        <p:spPr>
          <a:xfrm>
            <a:off x="7098918" y="4072718"/>
            <a:ext cx="1288300" cy="461665"/>
          </a:xfrm>
          <a:prstGeom prst="rect">
            <a:avLst/>
          </a:prstGeom>
          <a:noFill/>
        </p:spPr>
        <p:txBody>
          <a:bodyPr wrap="square">
            <a:spAutoFit/>
          </a:bodyPr>
          <a:lstStyle/>
          <a:p>
            <a:r>
              <a:rPr lang="en-US" altLang="ja-JP" sz="2400" b="1" noProof="1">
                <a:latin typeface="Consolas" panose="020B0609020204030204" pitchFamily="49" charset="0"/>
              </a:rPr>
              <a:t>x</a:t>
            </a:r>
            <a:r>
              <a:rPr lang="ja-JP" altLang="en-US" sz="2400" b="1" noProof="1">
                <a:latin typeface="Consolas" panose="020B0609020204030204" pitchFamily="49" charset="0"/>
              </a:rPr>
              <a:t> </a:t>
            </a:r>
            <a:r>
              <a:rPr lang="en-US" altLang="ja-JP" sz="2400" b="1" noProof="1">
                <a:latin typeface="Consolas" panose="020B0609020204030204" pitchFamily="49" charset="0"/>
              </a:rPr>
              <a:t>==</a:t>
            </a:r>
            <a:r>
              <a:rPr lang="ja-JP" altLang="en-US" sz="2400" b="1" noProof="1">
                <a:latin typeface="Consolas" panose="020B0609020204030204" pitchFamily="49" charset="0"/>
              </a:rPr>
              <a:t> </a:t>
            </a:r>
            <a:r>
              <a:rPr lang="en-US" altLang="ja-JP" sz="2400" b="1" noProof="1">
                <a:latin typeface="Consolas" panose="020B0609020204030204" pitchFamily="49" charset="0"/>
              </a:rPr>
              <a:t>0</a:t>
            </a:r>
            <a:endParaRPr lang="ja-JP" altLang="en-US" sz="2400" dirty="0">
              <a:latin typeface="Consolas" panose="020B0609020204030204" pitchFamily="49" charset="0"/>
            </a:endParaRPr>
          </a:p>
        </p:txBody>
      </p:sp>
      <p:sp>
        <p:nvSpPr>
          <p:cNvPr id="15" name="テキスト ボックス 14">
            <a:extLst>
              <a:ext uri="{FF2B5EF4-FFF2-40B4-BE49-F238E27FC236}">
                <a16:creationId xmlns:a16="http://schemas.microsoft.com/office/drawing/2014/main" id="{397B858A-F4D2-43A2-8FFF-EFA8E698DA65}"/>
              </a:ext>
            </a:extLst>
          </p:cNvPr>
          <p:cNvSpPr txBox="1"/>
          <p:nvPr/>
        </p:nvSpPr>
        <p:spPr>
          <a:xfrm>
            <a:off x="7098918" y="4950322"/>
            <a:ext cx="1288300" cy="461665"/>
          </a:xfrm>
          <a:prstGeom prst="rect">
            <a:avLst/>
          </a:prstGeom>
          <a:noFill/>
        </p:spPr>
        <p:txBody>
          <a:bodyPr wrap="square">
            <a:spAutoFit/>
          </a:bodyPr>
          <a:lstStyle/>
          <a:p>
            <a:r>
              <a:rPr lang="en-US" altLang="ja-JP" sz="2400" b="1" noProof="1">
                <a:latin typeface="Consolas" panose="020B0609020204030204" pitchFamily="49" charset="0"/>
              </a:rPr>
              <a:t>x</a:t>
            </a:r>
            <a:r>
              <a:rPr lang="ja-JP" altLang="en-US" sz="2400" b="1" noProof="1">
                <a:latin typeface="Consolas" panose="020B0609020204030204" pitchFamily="49" charset="0"/>
              </a:rPr>
              <a:t> </a:t>
            </a:r>
            <a:r>
              <a:rPr lang="en-US" altLang="ja-JP" sz="2400" b="1" noProof="1">
                <a:latin typeface="Consolas" panose="020B0609020204030204" pitchFamily="49" charset="0"/>
              </a:rPr>
              <a:t>==</a:t>
            </a:r>
            <a:r>
              <a:rPr lang="ja-JP" altLang="en-US" sz="2400" b="1" noProof="1">
                <a:latin typeface="Consolas" panose="020B0609020204030204" pitchFamily="49" charset="0"/>
              </a:rPr>
              <a:t> </a:t>
            </a:r>
            <a:r>
              <a:rPr lang="en-US" altLang="ja-JP" sz="2400" b="1" noProof="1">
                <a:latin typeface="Consolas" panose="020B0609020204030204" pitchFamily="49" charset="0"/>
              </a:rPr>
              <a:t>1</a:t>
            </a:r>
            <a:endParaRPr lang="ja-JP" altLang="en-US" sz="2400" dirty="0">
              <a:latin typeface="Consolas" panose="020B0609020204030204" pitchFamily="49" charset="0"/>
            </a:endParaRPr>
          </a:p>
        </p:txBody>
      </p:sp>
      <p:sp>
        <p:nvSpPr>
          <p:cNvPr id="16" name="テキスト ボックス 15">
            <a:extLst>
              <a:ext uri="{FF2B5EF4-FFF2-40B4-BE49-F238E27FC236}">
                <a16:creationId xmlns:a16="http://schemas.microsoft.com/office/drawing/2014/main" id="{6BDC8BB3-4320-447D-9FC9-7C357581A7E8}"/>
              </a:ext>
            </a:extLst>
          </p:cNvPr>
          <p:cNvSpPr txBox="1"/>
          <p:nvPr/>
        </p:nvSpPr>
        <p:spPr>
          <a:xfrm>
            <a:off x="7098918" y="5343616"/>
            <a:ext cx="1288300" cy="461665"/>
          </a:xfrm>
          <a:prstGeom prst="rect">
            <a:avLst/>
          </a:prstGeom>
          <a:noFill/>
        </p:spPr>
        <p:txBody>
          <a:bodyPr wrap="square">
            <a:spAutoFit/>
          </a:bodyPr>
          <a:lstStyle/>
          <a:p>
            <a:r>
              <a:rPr lang="en-US" altLang="ja-JP" sz="2400" b="1" noProof="1">
                <a:latin typeface="Consolas" panose="020B0609020204030204" pitchFamily="49" charset="0"/>
              </a:rPr>
              <a:t>x</a:t>
            </a:r>
            <a:r>
              <a:rPr lang="ja-JP" altLang="en-US" sz="2400" b="1" noProof="1">
                <a:latin typeface="Consolas" panose="020B0609020204030204" pitchFamily="49" charset="0"/>
              </a:rPr>
              <a:t> </a:t>
            </a:r>
            <a:r>
              <a:rPr lang="en-US" altLang="ja-JP" sz="2400" b="1" noProof="1">
                <a:latin typeface="Consolas" panose="020B0609020204030204" pitchFamily="49" charset="0"/>
              </a:rPr>
              <a:t>==</a:t>
            </a:r>
            <a:r>
              <a:rPr lang="ja-JP" altLang="en-US" sz="2400" b="1" noProof="1">
                <a:latin typeface="Consolas" panose="020B0609020204030204" pitchFamily="49" charset="0"/>
              </a:rPr>
              <a:t> </a:t>
            </a:r>
            <a:r>
              <a:rPr lang="en-US" altLang="ja-JP" sz="2400" b="1" noProof="1">
                <a:latin typeface="Consolas" panose="020B0609020204030204" pitchFamily="49" charset="0"/>
              </a:rPr>
              <a:t>1</a:t>
            </a:r>
            <a:endParaRPr lang="ja-JP" altLang="en-US" sz="2400" dirty="0">
              <a:latin typeface="Consolas" panose="020B0609020204030204" pitchFamily="49" charset="0"/>
            </a:endParaRPr>
          </a:p>
        </p:txBody>
      </p:sp>
      <p:sp>
        <p:nvSpPr>
          <p:cNvPr id="17" name="正方形/長方形 16">
            <a:extLst>
              <a:ext uri="{FF2B5EF4-FFF2-40B4-BE49-F238E27FC236}">
                <a16:creationId xmlns:a16="http://schemas.microsoft.com/office/drawing/2014/main" id="{610BEEDB-C678-4E21-8793-901AA06BD541}"/>
              </a:ext>
            </a:extLst>
          </p:cNvPr>
          <p:cNvSpPr/>
          <p:nvPr/>
        </p:nvSpPr>
        <p:spPr>
          <a:xfrm>
            <a:off x="4070541" y="4152723"/>
            <a:ext cx="2704910" cy="158464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7E5DAF8D-54B9-4893-AEED-5F6B8CF4AB95}"/>
              </a:ext>
            </a:extLst>
          </p:cNvPr>
          <p:cNvSpPr/>
          <p:nvPr/>
        </p:nvSpPr>
        <p:spPr>
          <a:xfrm>
            <a:off x="1849030" y="1723548"/>
            <a:ext cx="5249888" cy="203132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altLang="ja-JP" dirty="0">
                <a:solidFill>
                  <a:srgbClr val="569CD6"/>
                </a:solidFill>
                <a:latin typeface="Consolas" panose="020B0609020204030204" pitchFamily="49" charset="0"/>
              </a:rPr>
              <a:t>public</a:t>
            </a:r>
            <a:r>
              <a:rPr lang="en-US" altLang="ja-JP" dirty="0">
                <a:solidFill>
                  <a:srgbClr val="D4D4D4"/>
                </a:solidFill>
                <a:latin typeface="Consolas" panose="020B0609020204030204" pitchFamily="49" charset="0"/>
              </a:rPr>
              <a:t> </a:t>
            </a:r>
            <a:r>
              <a:rPr lang="en-US" altLang="ja-JP" dirty="0">
                <a:solidFill>
                  <a:srgbClr val="569CD6"/>
                </a:solidFill>
                <a:latin typeface="Consolas" panose="020B0609020204030204" pitchFamily="49" charset="0"/>
              </a:rPr>
              <a:t>class</a:t>
            </a:r>
            <a:r>
              <a:rPr lang="en-US" altLang="ja-JP" dirty="0">
                <a:solidFill>
                  <a:srgbClr val="D4D4D4"/>
                </a:solidFill>
                <a:latin typeface="Consolas" panose="020B0609020204030204" pitchFamily="49" charset="0"/>
              </a:rPr>
              <a:t> </a:t>
            </a:r>
            <a:r>
              <a:rPr lang="en-US" altLang="ja-JP" dirty="0">
                <a:solidFill>
                  <a:srgbClr val="4EC9B0"/>
                </a:solidFill>
                <a:latin typeface="Consolas" panose="020B0609020204030204" pitchFamily="49" charset="0"/>
              </a:rPr>
              <a:t>Increment</a:t>
            </a:r>
            <a:r>
              <a:rPr lang="en-US" altLang="ja-JP" dirty="0">
                <a:solidFill>
                  <a:srgbClr val="D4D4D4"/>
                </a:solidFill>
                <a:latin typeface="Consolas" panose="020B0609020204030204" pitchFamily="49" charset="0"/>
              </a:rPr>
              <a:t> </a:t>
            </a:r>
            <a:r>
              <a:rPr lang="en-US" altLang="ja-JP" dirty="0">
                <a:solidFill>
                  <a:srgbClr val="569CD6"/>
                </a:solidFill>
                <a:latin typeface="Consolas" panose="020B0609020204030204" pitchFamily="49" charset="0"/>
              </a:rPr>
              <a:t>extends</a:t>
            </a:r>
            <a:r>
              <a:rPr lang="en-US" altLang="ja-JP" dirty="0">
                <a:solidFill>
                  <a:srgbClr val="D4D4D4"/>
                </a:solidFill>
                <a:latin typeface="Consolas" panose="020B0609020204030204" pitchFamily="49" charset="0"/>
              </a:rPr>
              <a:t> </a:t>
            </a:r>
            <a:r>
              <a:rPr lang="en-US" altLang="ja-JP" dirty="0">
                <a:solidFill>
                  <a:srgbClr val="4EC9B0"/>
                </a:solidFill>
                <a:latin typeface="Consolas" panose="020B0609020204030204" pitchFamily="49" charset="0"/>
              </a:rPr>
              <a:t>Thread</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a:t>
            </a:r>
            <a:r>
              <a:rPr lang="en-US" altLang="ja-JP" dirty="0">
                <a:solidFill>
                  <a:srgbClr val="569CD6"/>
                </a:solidFill>
                <a:latin typeface="Consolas" panose="020B0609020204030204" pitchFamily="49" charset="0"/>
              </a:rPr>
              <a:t>static</a:t>
            </a:r>
            <a:r>
              <a:rPr lang="en-US" altLang="ja-JP" dirty="0">
                <a:solidFill>
                  <a:srgbClr val="D4D4D4"/>
                </a:solidFill>
                <a:latin typeface="Consolas" panose="020B0609020204030204" pitchFamily="49" charset="0"/>
              </a:rPr>
              <a:t> </a:t>
            </a:r>
            <a:r>
              <a:rPr lang="en-US" altLang="ja-JP" dirty="0">
                <a:solidFill>
                  <a:srgbClr val="569CD6"/>
                </a:solidFill>
                <a:latin typeface="Consolas" panose="020B0609020204030204" pitchFamily="49" charset="0"/>
              </a:rPr>
              <a:t>volatile</a:t>
            </a:r>
            <a:r>
              <a:rPr lang="en-US" altLang="ja-JP" dirty="0">
                <a:solidFill>
                  <a:srgbClr val="D4D4D4"/>
                </a:solidFill>
                <a:latin typeface="Consolas" panose="020B0609020204030204" pitchFamily="49" charset="0"/>
              </a:rPr>
              <a:t> </a:t>
            </a:r>
            <a:r>
              <a:rPr lang="en-US" altLang="ja-JP" dirty="0">
                <a:solidFill>
                  <a:srgbClr val="4EC9B0"/>
                </a:solidFill>
                <a:latin typeface="Consolas" panose="020B0609020204030204" pitchFamily="49" charset="0"/>
              </a:rPr>
              <a:t>int</a:t>
            </a:r>
            <a:r>
              <a:rPr lang="en-US" altLang="ja-JP" dirty="0">
                <a:solidFill>
                  <a:srgbClr val="D4D4D4"/>
                </a:solidFill>
                <a:latin typeface="Consolas" panose="020B0609020204030204" pitchFamily="49" charset="0"/>
              </a:rPr>
              <a:t> </a:t>
            </a:r>
            <a:r>
              <a:rPr lang="en-US" altLang="ja-JP" dirty="0">
                <a:solidFill>
                  <a:srgbClr val="9CDCFE"/>
                </a:solidFill>
                <a:latin typeface="Consolas" panose="020B0609020204030204" pitchFamily="49" charset="0"/>
              </a:rPr>
              <a:t>x</a:t>
            </a:r>
            <a:r>
              <a:rPr lang="en-US" altLang="ja-JP" dirty="0">
                <a:solidFill>
                  <a:srgbClr val="D4D4D4"/>
                </a:solidFill>
                <a:latin typeface="Consolas" panose="020B0609020204030204" pitchFamily="49" charset="0"/>
              </a:rPr>
              <a:t> = </a:t>
            </a:r>
            <a:r>
              <a:rPr lang="en-US" altLang="ja-JP" dirty="0">
                <a:solidFill>
                  <a:srgbClr val="B5CEA8"/>
                </a:solidFill>
                <a:latin typeface="Consolas" panose="020B0609020204030204" pitchFamily="49" charset="0"/>
              </a:rPr>
              <a:t>0</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a:t>
            </a:r>
            <a:r>
              <a:rPr lang="en-US" altLang="ja-JP" dirty="0">
                <a:solidFill>
                  <a:srgbClr val="569CD6"/>
                </a:solidFill>
                <a:latin typeface="Consolas" panose="020B0609020204030204" pitchFamily="49" charset="0"/>
              </a:rPr>
              <a:t>public</a:t>
            </a:r>
            <a:r>
              <a:rPr lang="en-US" altLang="ja-JP" dirty="0">
                <a:solidFill>
                  <a:srgbClr val="D4D4D4"/>
                </a:solidFill>
                <a:latin typeface="Consolas" panose="020B0609020204030204" pitchFamily="49" charset="0"/>
              </a:rPr>
              <a:t> </a:t>
            </a:r>
            <a:r>
              <a:rPr lang="en-US" altLang="ja-JP" dirty="0">
                <a:solidFill>
                  <a:srgbClr val="4EC9B0"/>
                </a:solidFill>
                <a:latin typeface="Consolas" panose="020B0609020204030204" pitchFamily="49" charset="0"/>
              </a:rPr>
              <a:t>void</a:t>
            </a:r>
            <a:r>
              <a:rPr lang="en-US" altLang="ja-JP" dirty="0">
                <a:solidFill>
                  <a:srgbClr val="D4D4D4"/>
                </a:solidFill>
                <a:latin typeface="Consolas" panose="020B0609020204030204" pitchFamily="49" charset="0"/>
              </a:rPr>
              <a:t> </a:t>
            </a:r>
            <a:r>
              <a:rPr lang="en-US" altLang="ja-JP" dirty="0">
                <a:solidFill>
                  <a:srgbClr val="DCDCAA"/>
                </a:solidFill>
                <a:latin typeface="Consolas" panose="020B0609020204030204" pitchFamily="49" charset="0"/>
              </a:rPr>
              <a:t>run</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a:t>
            </a:r>
            <a:r>
              <a:rPr lang="en-US" altLang="ja-JP" dirty="0">
                <a:solidFill>
                  <a:srgbClr val="4EC9B0"/>
                </a:solidFill>
                <a:latin typeface="Consolas" panose="020B0609020204030204" pitchFamily="49" charset="0"/>
              </a:rPr>
              <a:t>int</a:t>
            </a:r>
            <a:r>
              <a:rPr lang="en-US" altLang="ja-JP" dirty="0">
                <a:solidFill>
                  <a:srgbClr val="D4D4D4"/>
                </a:solidFill>
                <a:latin typeface="Consolas" panose="020B0609020204030204" pitchFamily="49" charset="0"/>
              </a:rPr>
              <a:t> </a:t>
            </a:r>
            <a:r>
              <a:rPr lang="en-US" altLang="ja-JP" dirty="0" err="1">
                <a:solidFill>
                  <a:srgbClr val="9CDCFE"/>
                </a:solidFill>
                <a:latin typeface="Consolas" panose="020B0609020204030204" pitchFamily="49" charset="0"/>
              </a:rPr>
              <a:t>tmp</a:t>
            </a:r>
            <a:r>
              <a:rPr lang="en-US" altLang="ja-JP" dirty="0">
                <a:solidFill>
                  <a:srgbClr val="D4D4D4"/>
                </a:solidFill>
                <a:latin typeface="Consolas" panose="020B0609020204030204" pitchFamily="49" charset="0"/>
              </a:rPr>
              <a:t> = x; </a:t>
            </a:r>
          </a:p>
          <a:p>
            <a:r>
              <a:rPr lang="en-US" altLang="ja-JP" dirty="0">
                <a:solidFill>
                  <a:srgbClr val="D4D4D4"/>
                </a:solidFill>
                <a:latin typeface="Consolas" panose="020B0609020204030204" pitchFamily="49" charset="0"/>
              </a:rPr>
              <a:t>    x = </a:t>
            </a:r>
            <a:r>
              <a:rPr lang="en-US" altLang="ja-JP" dirty="0" err="1">
                <a:solidFill>
                  <a:srgbClr val="D4D4D4"/>
                </a:solidFill>
                <a:latin typeface="Consolas" panose="020B0609020204030204" pitchFamily="49" charset="0"/>
              </a:rPr>
              <a:t>tmp</a:t>
            </a:r>
            <a:r>
              <a:rPr lang="en-US" altLang="ja-JP" dirty="0">
                <a:solidFill>
                  <a:srgbClr val="D4D4D4"/>
                </a:solidFill>
                <a:latin typeface="Consolas" panose="020B0609020204030204" pitchFamily="49" charset="0"/>
              </a:rPr>
              <a:t> + </a:t>
            </a:r>
            <a:r>
              <a:rPr lang="en-US" altLang="ja-JP" dirty="0">
                <a:solidFill>
                  <a:srgbClr val="B5CEA8"/>
                </a:solidFill>
                <a:latin typeface="Consolas" panose="020B0609020204030204" pitchFamily="49" charset="0"/>
              </a:rPr>
              <a:t>1</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a:t>
            </a:r>
            <a:endParaRPr lang="en-US" altLang="ja-JP" b="0" dirty="0">
              <a:solidFill>
                <a:srgbClr val="D4D4D4"/>
              </a:solidFill>
              <a:effectLst/>
              <a:latin typeface="Consolas" panose="020B0609020204030204" pitchFamily="49" charset="0"/>
            </a:endParaRPr>
          </a:p>
        </p:txBody>
      </p:sp>
      <p:sp>
        <p:nvSpPr>
          <p:cNvPr id="18" name="正方形/長方形 17">
            <a:extLst>
              <a:ext uri="{FF2B5EF4-FFF2-40B4-BE49-F238E27FC236}">
                <a16:creationId xmlns:a16="http://schemas.microsoft.com/office/drawing/2014/main" id="{091787BB-D263-4D2D-AA84-2C68F9433F7A}"/>
              </a:ext>
            </a:extLst>
          </p:cNvPr>
          <p:cNvSpPr/>
          <p:nvPr/>
        </p:nvSpPr>
        <p:spPr>
          <a:xfrm>
            <a:off x="4094237" y="4493192"/>
            <a:ext cx="2301956" cy="400110"/>
          </a:xfrm>
          <a:prstGeom prst="rect">
            <a:avLst/>
          </a:prstGeom>
          <a:ln>
            <a:noFill/>
          </a:ln>
        </p:spPr>
        <p:txBody>
          <a:bodyPr wrap="square">
            <a:spAutoFit/>
          </a:bodyPr>
          <a:lstStyle/>
          <a:p>
            <a:r>
              <a:rPr lang="en-US" sz="2000" b="1" noProof="1">
                <a:latin typeface="Consolas" panose="020B0609020204030204" pitchFamily="49" charset="0"/>
              </a:rPr>
              <a:t>2.int tmp = x;</a:t>
            </a:r>
            <a:endParaRPr lang="en-US" altLang="ja-JP" sz="2000" b="1" dirty="0">
              <a:latin typeface="Consolas" panose="020B0609020204030204" pitchFamily="49" charset="0"/>
              <a:cs typeface="Courier New" pitchFamily="49" charset="0"/>
            </a:endParaRPr>
          </a:p>
        </p:txBody>
      </p:sp>
      <p:sp>
        <p:nvSpPr>
          <p:cNvPr id="19" name="正方形/長方形 18">
            <a:extLst>
              <a:ext uri="{FF2B5EF4-FFF2-40B4-BE49-F238E27FC236}">
                <a16:creationId xmlns:a16="http://schemas.microsoft.com/office/drawing/2014/main" id="{859E53DC-4532-42D1-8F26-E5BD3E6A8F51}"/>
              </a:ext>
            </a:extLst>
          </p:cNvPr>
          <p:cNvSpPr/>
          <p:nvPr/>
        </p:nvSpPr>
        <p:spPr>
          <a:xfrm>
            <a:off x="955338" y="5236073"/>
            <a:ext cx="2208571" cy="400110"/>
          </a:xfrm>
          <a:prstGeom prst="rect">
            <a:avLst/>
          </a:prstGeom>
          <a:ln>
            <a:noFill/>
          </a:ln>
        </p:spPr>
        <p:txBody>
          <a:bodyPr wrap="square">
            <a:spAutoFit/>
          </a:bodyPr>
          <a:lstStyle/>
          <a:p>
            <a:r>
              <a:rPr lang="en-US" sz="2000" b="1" noProof="1">
                <a:latin typeface="Consolas" panose="020B0609020204030204" pitchFamily="49" charset="0"/>
              </a:rPr>
              <a:t>4.x</a:t>
            </a:r>
            <a:r>
              <a:rPr lang="en-US" altLang="ja-JP" sz="2000" b="1" noProof="1">
                <a:latin typeface="Consolas" panose="020B0609020204030204" pitchFamily="49" charset="0"/>
              </a:rPr>
              <a:t> = tmp + 1</a:t>
            </a:r>
            <a:r>
              <a:rPr lang="en-US" sz="2000" b="1" noProof="1">
                <a:latin typeface="Consolas" panose="020B0609020204030204" pitchFamily="49" charset="0"/>
              </a:rPr>
              <a:t>;</a:t>
            </a:r>
            <a:endParaRPr lang="en-US" altLang="ja-JP" sz="2000" b="1" dirty="0">
              <a:latin typeface="Consolas" panose="020B0609020204030204" pitchFamily="49" charset="0"/>
              <a:cs typeface="Courier New" pitchFamily="49" charset="0"/>
            </a:endParaRPr>
          </a:p>
        </p:txBody>
      </p:sp>
      <p:sp>
        <p:nvSpPr>
          <p:cNvPr id="20" name="正方形/長方形 19">
            <a:extLst>
              <a:ext uri="{FF2B5EF4-FFF2-40B4-BE49-F238E27FC236}">
                <a16:creationId xmlns:a16="http://schemas.microsoft.com/office/drawing/2014/main" id="{3606597B-5DC5-48AB-9867-04CA89EA6021}"/>
              </a:ext>
            </a:extLst>
          </p:cNvPr>
          <p:cNvSpPr/>
          <p:nvPr/>
        </p:nvSpPr>
        <p:spPr>
          <a:xfrm>
            <a:off x="4094237" y="4869474"/>
            <a:ext cx="2301956" cy="400110"/>
          </a:xfrm>
          <a:prstGeom prst="rect">
            <a:avLst/>
          </a:prstGeom>
          <a:ln>
            <a:noFill/>
          </a:ln>
        </p:spPr>
        <p:txBody>
          <a:bodyPr wrap="square">
            <a:spAutoFit/>
          </a:bodyPr>
          <a:lstStyle/>
          <a:p>
            <a:r>
              <a:rPr lang="en-US" sz="2000" b="1" noProof="1">
                <a:latin typeface="Consolas" panose="020B0609020204030204" pitchFamily="49" charset="0"/>
              </a:rPr>
              <a:t>3.x = tmp + 1;</a:t>
            </a:r>
          </a:p>
        </p:txBody>
      </p:sp>
      <p:sp>
        <p:nvSpPr>
          <p:cNvPr id="21" name="テキスト ボックス 20">
            <a:extLst>
              <a:ext uri="{FF2B5EF4-FFF2-40B4-BE49-F238E27FC236}">
                <a16:creationId xmlns:a16="http://schemas.microsoft.com/office/drawing/2014/main" id="{52CB66C0-E8FC-473F-AC87-756E76B75E8F}"/>
              </a:ext>
            </a:extLst>
          </p:cNvPr>
          <p:cNvSpPr txBox="1"/>
          <p:nvPr/>
        </p:nvSpPr>
        <p:spPr>
          <a:xfrm>
            <a:off x="1324927" y="5849983"/>
            <a:ext cx="7118525"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ja-JP" sz="2400" dirty="0">
                <a:ea typeface="小塚ゴシック Pro R"/>
              </a:rPr>
              <a:t>2</a:t>
            </a:r>
            <a:r>
              <a:rPr lang="ja-JP" altLang="en-US" sz="2400" dirty="0">
                <a:ea typeface="小塚ゴシック Pro R"/>
              </a:rPr>
              <a:t>回インクリメントして，</a:t>
            </a:r>
            <a:r>
              <a:rPr lang="en-US" altLang="ja-JP" sz="2400" dirty="0">
                <a:ea typeface="小塚ゴシック Pro R"/>
              </a:rPr>
              <a:t>x</a:t>
            </a:r>
            <a:r>
              <a:rPr lang="ja-JP" altLang="en-US" sz="2400" dirty="0">
                <a:ea typeface="小塚ゴシック Pro R"/>
              </a:rPr>
              <a:t>が</a:t>
            </a:r>
            <a:r>
              <a:rPr lang="en-US" altLang="ja-JP" sz="2400" dirty="0">
                <a:ea typeface="小塚ゴシック Pro R"/>
              </a:rPr>
              <a:t>1</a:t>
            </a:r>
            <a:r>
              <a:rPr lang="ja-JP" altLang="en-US" sz="2400" dirty="0">
                <a:ea typeface="小塚ゴシック Pro R"/>
              </a:rPr>
              <a:t>しか増加していない</a:t>
            </a:r>
            <a:endParaRPr lang="en-US" altLang="ja-JP" sz="2400" dirty="0">
              <a:ea typeface="小塚ゴシック Pro R"/>
            </a:endParaRPr>
          </a:p>
        </p:txBody>
      </p:sp>
    </p:spTree>
    <p:extLst>
      <p:ext uri="{BB962C8B-B14F-4D97-AF65-F5344CB8AC3E}">
        <p14:creationId xmlns:p14="http://schemas.microsoft.com/office/powerpoint/2010/main" val="35916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BD8BDB73-D173-40A1-84D8-E72E28773D39}"/>
              </a:ext>
            </a:extLst>
          </p:cNvPr>
          <p:cNvSpPr>
            <a:spLocks noGrp="1"/>
          </p:cNvSpPr>
          <p:nvPr>
            <p:ph type="title"/>
          </p:nvPr>
        </p:nvSpPr>
        <p:spPr/>
        <p:txBody>
          <a:bodyPr>
            <a:normAutofit/>
          </a:bodyPr>
          <a:lstStyle/>
          <a:p>
            <a:r>
              <a:rPr lang="ja-JP" altLang="en-US" sz="4000" dirty="0"/>
              <a:t>状態遷移図</a:t>
            </a:r>
            <a:endParaRPr kumimoji="1" lang="ja-JP" altLang="en-US" sz="4000" dirty="0"/>
          </a:p>
        </p:txBody>
      </p:sp>
      <p:sp>
        <p:nvSpPr>
          <p:cNvPr id="2" name="スライド番号プレースホルダ 1"/>
          <p:cNvSpPr>
            <a:spLocks noGrp="1"/>
          </p:cNvSpPr>
          <p:nvPr>
            <p:ph type="sldNum" sz="quarter" idx="12"/>
          </p:nvPr>
        </p:nvSpPr>
        <p:spPr/>
        <p:txBody>
          <a:bodyPr/>
          <a:lstStyle/>
          <a:p>
            <a:fld id="{CB5ABFF1-C690-486B-A35B-CE0ADDE0A92A}" type="slidenum">
              <a:rPr kumimoji="1" lang="ja-JP" altLang="en-US" smtClean="0"/>
              <a:pPr/>
              <a:t>12</a:t>
            </a:fld>
            <a:endParaRPr kumimoji="1" lang="ja-JP" altLang="en-US"/>
          </a:p>
        </p:txBody>
      </p:sp>
      <p:sp>
        <p:nvSpPr>
          <p:cNvPr id="3" name="角丸四角形 2"/>
          <p:cNvSpPr/>
          <p:nvPr/>
        </p:nvSpPr>
        <p:spPr>
          <a:xfrm>
            <a:off x="3412655" y="929406"/>
            <a:ext cx="2508421" cy="718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600" dirty="0"/>
              <a:t>x=0, tmp</a:t>
            </a:r>
            <a:r>
              <a:rPr kumimoji="1" lang="en-US" altLang="ja-JP" sz="1600" baseline="-25000" dirty="0"/>
              <a:t>0</a:t>
            </a:r>
            <a:r>
              <a:rPr kumimoji="1" lang="en-US" altLang="ja-JP" sz="1600" dirty="0"/>
              <a:t>=0, tmp</a:t>
            </a:r>
            <a:r>
              <a:rPr kumimoji="1" lang="en-US" altLang="ja-JP" sz="1600" baseline="-25000" dirty="0"/>
              <a:t>1</a:t>
            </a:r>
            <a:r>
              <a:rPr kumimoji="1" lang="en-US" altLang="ja-JP" sz="1600" dirty="0"/>
              <a:t>=0</a:t>
            </a:r>
          </a:p>
          <a:p>
            <a:pPr algn="ctr"/>
            <a:r>
              <a:rPr lang="en-US" altLang="ja-JP" sz="1600" b="1" noProof="1">
                <a:latin typeface="Consolas" panose="020B0609020204030204" pitchFamily="49" charset="0"/>
              </a:rPr>
              <a:t>int tmp=x, int tmp=x</a:t>
            </a:r>
            <a:endParaRPr kumimoji="1" lang="ja-JP" altLang="en-US" sz="1600" dirty="0">
              <a:latin typeface="Consolas" panose="020B0609020204030204" pitchFamily="49" charset="0"/>
            </a:endParaRPr>
          </a:p>
        </p:txBody>
      </p:sp>
      <p:cxnSp>
        <p:nvCxnSpPr>
          <p:cNvPr id="6" name="直線矢印コネクタ 5"/>
          <p:cNvCxnSpPr>
            <a:cxnSpLocks/>
            <a:stCxn id="3" idx="2"/>
            <a:endCxn id="47" idx="0"/>
          </p:cNvCxnSpPr>
          <p:nvPr/>
        </p:nvCxnSpPr>
        <p:spPr>
          <a:xfrm flipH="1">
            <a:off x="2893773" y="1647876"/>
            <a:ext cx="1773093" cy="4262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a:cxnSpLocks/>
            <a:stCxn id="3" idx="2"/>
            <a:endCxn id="48" idx="0"/>
          </p:cNvCxnSpPr>
          <p:nvPr/>
        </p:nvCxnSpPr>
        <p:spPr>
          <a:xfrm>
            <a:off x="4666866" y="1647876"/>
            <a:ext cx="1636218" cy="399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rot="16200000" flipH="1">
            <a:off x="3489877" y="735850"/>
            <a:ext cx="21602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a:cxnSpLocks/>
            <a:stCxn id="47" idx="2"/>
            <a:endCxn id="49" idx="0"/>
          </p:cNvCxnSpPr>
          <p:nvPr/>
        </p:nvCxnSpPr>
        <p:spPr>
          <a:xfrm flipH="1">
            <a:off x="1316905" y="2792550"/>
            <a:ext cx="1576868" cy="2908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cxnSpLocks/>
            <a:stCxn id="47" idx="2"/>
            <a:endCxn id="51" idx="0"/>
          </p:cNvCxnSpPr>
          <p:nvPr/>
        </p:nvCxnSpPr>
        <p:spPr>
          <a:xfrm>
            <a:off x="2893773" y="2792550"/>
            <a:ext cx="1773093" cy="2908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a:cxnSpLocks/>
            <a:stCxn id="48" idx="2"/>
            <a:endCxn id="51" idx="0"/>
          </p:cNvCxnSpPr>
          <p:nvPr/>
        </p:nvCxnSpPr>
        <p:spPr>
          <a:xfrm flipH="1">
            <a:off x="4666866" y="2765847"/>
            <a:ext cx="1636218" cy="3175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cxnSpLocks/>
            <a:stCxn id="48" idx="2"/>
            <a:endCxn id="50" idx="0"/>
          </p:cNvCxnSpPr>
          <p:nvPr/>
        </p:nvCxnSpPr>
        <p:spPr>
          <a:xfrm>
            <a:off x="6303084" y="2765847"/>
            <a:ext cx="1582603" cy="3175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cxnSpLocks/>
            <a:stCxn id="49" idx="2"/>
            <a:endCxn id="52" idx="0"/>
          </p:cNvCxnSpPr>
          <p:nvPr/>
        </p:nvCxnSpPr>
        <p:spPr>
          <a:xfrm>
            <a:off x="1316905" y="3801850"/>
            <a:ext cx="0" cy="2701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cxnSpLocks/>
            <a:stCxn id="52" idx="2"/>
            <a:endCxn id="64" idx="0"/>
          </p:cNvCxnSpPr>
          <p:nvPr/>
        </p:nvCxnSpPr>
        <p:spPr>
          <a:xfrm>
            <a:off x="1316905" y="4790478"/>
            <a:ext cx="0" cy="3955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cxnSpLocks/>
            <a:stCxn id="51" idx="2"/>
            <a:endCxn id="54" idx="0"/>
          </p:cNvCxnSpPr>
          <p:nvPr/>
        </p:nvCxnSpPr>
        <p:spPr>
          <a:xfrm flipH="1">
            <a:off x="3573055" y="3801850"/>
            <a:ext cx="1093811" cy="2701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cxnSpLocks/>
            <a:stCxn id="51" idx="2"/>
            <a:endCxn id="55" idx="0"/>
          </p:cNvCxnSpPr>
          <p:nvPr/>
        </p:nvCxnSpPr>
        <p:spPr>
          <a:xfrm>
            <a:off x="4666866" y="3801850"/>
            <a:ext cx="1041395" cy="2701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cxnSpLocks/>
            <a:stCxn id="50" idx="2"/>
            <a:endCxn id="61" idx="0"/>
          </p:cNvCxnSpPr>
          <p:nvPr/>
        </p:nvCxnSpPr>
        <p:spPr>
          <a:xfrm>
            <a:off x="7885687" y="3801850"/>
            <a:ext cx="0" cy="2701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cxnSpLocks/>
            <a:stCxn id="61" idx="2"/>
            <a:endCxn id="62" idx="0"/>
          </p:cNvCxnSpPr>
          <p:nvPr/>
        </p:nvCxnSpPr>
        <p:spPr>
          <a:xfrm>
            <a:off x="7885687" y="4790478"/>
            <a:ext cx="0" cy="3955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cxnSpLocks/>
            <a:stCxn id="54" idx="2"/>
            <a:endCxn id="63" idx="0"/>
          </p:cNvCxnSpPr>
          <p:nvPr/>
        </p:nvCxnSpPr>
        <p:spPr>
          <a:xfrm>
            <a:off x="3573055" y="4790478"/>
            <a:ext cx="1093810" cy="3955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a:cxnSpLocks/>
            <a:stCxn id="55" idx="2"/>
            <a:endCxn id="63" idx="0"/>
          </p:cNvCxnSpPr>
          <p:nvPr/>
        </p:nvCxnSpPr>
        <p:spPr>
          <a:xfrm flipH="1">
            <a:off x="4666865" y="4790478"/>
            <a:ext cx="1041396" cy="3955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角丸四角形 2">
            <a:extLst>
              <a:ext uri="{FF2B5EF4-FFF2-40B4-BE49-F238E27FC236}">
                <a16:creationId xmlns:a16="http://schemas.microsoft.com/office/drawing/2014/main" id="{33AF7139-7649-491C-BA85-183845F01FFC}"/>
              </a:ext>
            </a:extLst>
          </p:cNvPr>
          <p:cNvSpPr/>
          <p:nvPr/>
        </p:nvSpPr>
        <p:spPr>
          <a:xfrm>
            <a:off x="1760041" y="2074080"/>
            <a:ext cx="2267464" cy="718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600" dirty="0"/>
              <a:t>x=0, tmp</a:t>
            </a:r>
            <a:r>
              <a:rPr kumimoji="1" lang="en-US" altLang="ja-JP" sz="1600" baseline="-25000" dirty="0"/>
              <a:t>0</a:t>
            </a:r>
            <a:r>
              <a:rPr kumimoji="1" lang="en-US" altLang="ja-JP" sz="1600" dirty="0"/>
              <a:t>=0, tmp</a:t>
            </a:r>
            <a:r>
              <a:rPr kumimoji="1" lang="en-US" altLang="ja-JP" sz="1600" baseline="-25000" dirty="0"/>
              <a:t>1</a:t>
            </a:r>
            <a:r>
              <a:rPr kumimoji="1" lang="en-US" altLang="ja-JP" sz="1600" dirty="0"/>
              <a:t>=0</a:t>
            </a:r>
          </a:p>
          <a:p>
            <a:pPr algn="ctr"/>
            <a:r>
              <a:rPr lang="en-US" altLang="ja-JP" sz="1600" b="1" noProof="1">
                <a:latin typeface="Consolas" panose="020B0609020204030204" pitchFamily="49" charset="0"/>
              </a:rPr>
              <a:t>x=tmp+1, int tmp=x</a:t>
            </a:r>
            <a:endParaRPr kumimoji="1" lang="ja-JP" altLang="en-US" sz="1600" dirty="0">
              <a:latin typeface="Consolas" panose="020B0609020204030204" pitchFamily="49" charset="0"/>
            </a:endParaRPr>
          </a:p>
        </p:txBody>
      </p:sp>
      <p:sp>
        <p:nvSpPr>
          <p:cNvPr id="48" name="角丸四角形 2">
            <a:extLst>
              <a:ext uri="{FF2B5EF4-FFF2-40B4-BE49-F238E27FC236}">
                <a16:creationId xmlns:a16="http://schemas.microsoft.com/office/drawing/2014/main" id="{28C264C6-C865-4B18-8E5F-DE30167D5642}"/>
              </a:ext>
            </a:extLst>
          </p:cNvPr>
          <p:cNvSpPr/>
          <p:nvPr/>
        </p:nvSpPr>
        <p:spPr>
          <a:xfrm>
            <a:off x="5099488" y="2047377"/>
            <a:ext cx="2407192" cy="718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600" dirty="0"/>
              <a:t>x=0, tmp</a:t>
            </a:r>
            <a:r>
              <a:rPr kumimoji="1" lang="en-US" altLang="ja-JP" sz="1600" baseline="-25000" dirty="0"/>
              <a:t>0</a:t>
            </a:r>
            <a:r>
              <a:rPr kumimoji="1" lang="en-US" altLang="ja-JP" sz="1600" dirty="0"/>
              <a:t>=0, tmp</a:t>
            </a:r>
            <a:r>
              <a:rPr kumimoji="1" lang="en-US" altLang="ja-JP" sz="1600" baseline="-25000" dirty="0"/>
              <a:t>1</a:t>
            </a:r>
            <a:r>
              <a:rPr kumimoji="1" lang="en-US" altLang="ja-JP" sz="1600" dirty="0"/>
              <a:t>=0</a:t>
            </a:r>
          </a:p>
          <a:p>
            <a:pPr algn="ctr"/>
            <a:r>
              <a:rPr lang="en-US" altLang="ja-JP" sz="1600" b="1" noProof="1">
                <a:latin typeface="Consolas" panose="020B0609020204030204" pitchFamily="49" charset="0"/>
              </a:rPr>
              <a:t>int tmp=x, x=tmp+1 </a:t>
            </a:r>
            <a:endParaRPr kumimoji="1" lang="ja-JP" altLang="en-US" sz="1600" dirty="0">
              <a:latin typeface="Consolas" panose="020B0609020204030204" pitchFamily="49" charset="0"/>
            </a:endParaRPr>
          </a:p>
        </p:txBody>
      </p:sp>
      <p:sp>
        <p:nvSpPr>
          <p:cNvPr id="49" name="角丸四角形 2">
            <a:extLst>
              <a:ext uri="{FF2B5EF4-FFF2-40B4-BE49-F238E27FC236}">
                <a16:creationId xmlns:a16="http://schemas.microsoft.com/office/drawing/2014/main" id="{3DC1E738-BABE-472B-9AC7-CE757DEF4371}"/>
              </a:ext>
            </a:extLst>
          </p:cNvPr>
          <p:cNvSpPr/>
          <p:nvPr/>
        </p:nvSpPr>
        <p:spPr>
          <a:xfrm>
            <a:off x="326905" y="3083380"/>
            <a:ext cx="1980000" cy="718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600" dirty="0"/>
              <a:t>x=1, tmp</a:t>
            </a:r>
            <a:r>
              <a:rPr kumimoji="1" lang="en-US" altLang="ja-JP" sz="1600" baseline="-25000" dirty="0"/>
              <a:t>0</a:t>
            </a:r>
            <a:r>
              <a:rPr kumimoji="1" lang="en-US" altLang="ja-JP" sz="1600" dirty="0"/>
              <a:t>=0, tmp</a:t>
            </a:r>
            <a:r>
              <a:rPr kumimoji="1" lang="en-US" altLang="ja-JP" sz="1600" baseline="-25000" dirty="0"/>
              <a:t>1</a:t>
            </a:r>
            <a:r>
              <a:rPr kumimoji="1" lang="en-US" altLang="ja-JP" sz="1600" dirty="0"/>
              <a:t>=0</a:t>
            </a:r>
          </a:p>
          <a:p>
            <a:pPr algn="ctr"/>
            <a:r>
              <a:rPr lang="en-US" altLang="ja-JP" sz="1600" b="1" spc="-100" noProof="1">
                <a:latin typeface="Consolas" panose="020B0609020204030204" pitchFamily="49" charset="0"/>
              </a:rPr>
              <a:t>(end), int tmp=x</a:t>
            </a:r>
            <a:endParaRPr kumimoji="1" lang="ja-JP" altLang="en-US" sz="1600" spc="-100" dirty="0">
              <a:latin typeface="Consolas" panose="020B0609020204030204" pitchFamily="49" charset="0"/>
            </a:endParaRPr>
          </a:p>
        </p:txBody>
      </p:sp>
      <p:sp>
        <p:nvSpPr>
          <p:cNvPr id="50" name="角丸四角形 2">
            <a:extLst>
              <a:ext uri="{FF2B5EF4-FFF2-40B4-BE49-F238E27FC236}">
                <a16:creationId xmlns:a16="http://schemas.microsoft.com/office/drawing/2014/main" id="{FD2C419C-5D4E-4365-825B-0E00034E4E17}"/>
              </a:ext>
            </a:extLst>
          </p:cNvPr>
          <p:cNvSpPr/>
          <p:nvPr/>
        </p:nvSpPr>
        <p:spPr>
          <a:xfrm>
            <a:off x="6895687" y="3083380"/>
            <a:ext cx="1980000" cy="718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600" dirty="0"/>
              <a:t>x=1, tmp</a:t>
            </a:r>
            <a:r>
              <a:rPr kumimoji="1" lang="en-US" altLang="ja-JP" sz="1600" baseline="-25000" dirty="0"/>
              <a:t>0</a:t>
            </a:r>
            <a:r>
              <a:rPr kumimoji="1" lang="en-US" altLang="ja-JP" sz="1600" dirty="0"/>
              <a:t>=0, tmp</a:t>
            </a:r>
            <a:r>
              <a:rPr kumimoji="1" lang="en-US" altLang="ja-JP" sz="1600" baseline="-25000" dirty="0"/>
              <a:t>1</a:t>
            </a:r>
            <a:r>
              <a:rPr kumimoji="1" lang="en-US" altLang="ja-JP" sz="1600" dirty="0"/>
              <a:t>=0</a:t>
            </a:r>
          </a:p>
          <a:p>
            <a:pPr algn="ctr"/>
            <a:r>
              <a:rPr lang="en-US" altLang="ja-JP" sz="1600" b="1" spc="-100" noProof="1">
                <a:latin typeface="Consolas" panose="020B0609020204030204" pitchFamily="49" charset="0"/>
              </a:rPr>
              <a:t>int tmp=x, (end) </a:t>
            </a:r>
            <a:endParaRPr kumimoji="1" lang="ja-JP" altLang="en-US" sz="1600" spc="-100" dirty="0">
              <a:latin typeface="Consolas" panose="020B0609020204030204" pitchFamily="49" charset="0"/>
            </a:endParaRPr>
          </a:p>
        </p:txBody>
      </p:sp>
      <p:sp>
        <p:nvSpPr>
          <p:cNvPr id="51" name="角丸四角形 2">
            <a:extLst>
              <a:ext uri="{FF2B5EF4-FFF2-40B4-BE49-F238E27FC236}">
                <a16:creationId xmlns:a16="http://schemas.microsoft.com/office/drawing/2014/main" id="{A535E6DE-0B98-4C14-96E4-2203AC06969D}"/>
              </a:ext>
            </a:extLst>
          </p:cNvPr>
          <p:cNvSpPr/>
          <p:nvPr/>
        </p:nvSpPr>
        <p:spPr>
          <a:xfrm>
            <a:off x="3649785" y="3083380"/>
            <a:ext cx="2034161" cy="718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600" dirty="0"/>
              <a:t>x=0, tmp</a:t>
            </a:r>
            <a:r>
              <a:rPr kumimoji="1" lang="en-US" altLang="ja-JP" sz="1600" baseline="-25000" dirty="0"/>
              <a:t>0</a:t>
            </a:r>
            <a:r>
              <a:rPr kumimoji="1" lang="en-US" altLang="ja-JP" sz="1600" dirty="0"/>
              <a:t>=0, tmp</a:t>
            </a:r>
            <a:r>
              <a:rPr kumimoji="1" lang="en-US" altLang="ja-JP" sz="1600" baseline="-25000" dirty="0"/>
              <a:t>1</a:t>
            </a:r>
            <a:r>
              <a:rPr kumimoji="1" lang="en-US" altLang="ja-JP" sz="1600" dirty="0"/>
              <a:t>=0</a:t>
            </a:r>
          </a:p>
          <a:p>
            <a:pPr algn="ctr"/>
            <a:r>
              <a:rPr lang="en-US" altLang="ja-JP" sz="1600" b="1" noProof="1">
                <a:latin typeface="Consolas" panose="020B0609020204030204" pitchFamily="49" charset="0"/>
              </a:rPr>
              <a:t>x=tmp+1, x=tmp+1</a:t>
            </a:r>
            <a:endParaRPr kumimoji="1" lang="ja-JP" altLang="en-US" sz="1600" dirty="0">
              <a:latin typeface="Consolas" panose="020B0609020204030204" pitchFamily="49" charset="0"/>
            </a:endParaRPr>
          </a:p>
        </p:txBody>
      </p:sp>
      <p:sp>
        <p:nvSpPr>
          <p:cNvPr id="52" name="角丸四角形 2">
            <a:extLst>
              <a:ext uri="{FF2B5EF4-FFF2-40B4-BE49-F238E27FC236}">
                <a16:creationId xmlns:a16="http://schemas.microsoft.com/office/drawing/2014/main" id="{EF95A982-E45E-4063-A681-F496378D5A75}"/>
              </a:ext>
            </a:extLst>
          </p:cNvPr>
          <p:cNvSpPr/>
          <p:nvPr/>
        </p:nvSpPr>
        <p:spPr>
          <a:xfrm>
            <a:off x="326905" y="4072008"/>
            <a:ext cx="1980000" cy="718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600" dirty="0"/>
              <a:t>x=1, tmp</a:t>
            </a:r>
            <a:r>
              <a:rPr kumimoji="1" lang="en-US" altLang="ja-JP" sz="1600" baseline="-25000" dirty="0"/>
              <a:t>0</a:t>
            </a:r>
            <a:r>
              <a:rPr kumimoji="1" lang="en-US" altLang="ja-JP" sz="1600" dirty="0"/>
              <a:t>=0, tmp</a:t>
            </a:r>
            <a:r>
              <a:rPr kumimoji="1" lang="en-US" altLang="ja-JP" sz="1600" baseline="-25000" dirty="0"/>
              <a:t>1</a:t>
            </a:r>
            <a:r>
              <a:rPr kumimoji="1" lang="en-US" altLang="ja-JP" sz="1600" dirty="0"/>
              <a:t>=1</a:t>
            </a:r>
          </a:p>
          <a:p>
            <a:pPr algn="ctr"/>
            <a:r>
              <a:rPr lang="en-US" altLang="ja-JP" sz="1600" b="1" noProof="1">
                <a:latin typeface="Consolas" panose="020B0609020204030204" pitchFamily="49" charset="0"/>
              </a:rPr>
              <a:t>(end), x=tmp+1</a:t>
            </a:r>
            <a:endParaRPr kumimoji="1" lang="ja-JP" altLang="en-US" sz="1600" dirty="0">
              <a:latin typeface="Consolas" panose="020B0609020204030204" pitchFamily="49" charset="0"/>
            </a:endParaRPr>
          </a:p>
        </p:txBody>
      </p:sp>
      <p:sp>
        <p:nvSpPr>
          <p:cNvPr id="54" name="角丸四角形 2">
            <a:extLst>
              <a:ext uri="{FF2B5EF4-FFF2-40B4-BE49-F238E27FC236}">
                <a16:creationId xmlns:a16="http://schemas.microsoft.com/office/drawing/2014/main" id="{57B95AD0-A3F1-4CA1-A597-E52CD5A618AF}"/>
              </a:ext>
            </a:extLst>
          </p:cNvPr>
          <p:cNvSpPr/>
          <p:nvPr/>
        </p:nvSpPr>
        <p:spPr>
          <a:xfrm>
            <a:off x="2574509" y="4072008"/>
            <a:ext cx="1997092" cy="718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600" dirty="0"/>
              <a:t>x=1, tmp</a:t>
            </a:r>
            <a:r>
              <a:rPr kumimoji="1" lang="en-US" altLang="ja-JP" sz="1600" baseline="-25000" dirty="0"/>
              <a:t>0</a:t>
            </a:r>
            <a:r>
              <a:rPr kumimoji="1" lang="en-US" altLang="ja-JP" sz="1600" dirty="0"/>
              <a:t>=0, tmp</a:t>
            </a:r>
            <a:r>
              <a:rPr kumimoji="1" lang="en-US" altLang="ja-JP" sz="1600" baseline="-25000" dirty="0"/>
              <a:t>1</a:t>
            </a:r>
            <a:r>
              <a:rPr kumimoji="1" lang="en-US" altLang="ja-JP" sz="1600" dirty="0"/>
              <a:t>=0</a:t>
            </a:r>
          </a:p>
          <a:p>
            <a:pPr algn="ctr"/>
            <a:r>
              <a:rPr lang="en-US" altLang="ja-JP" sz="1600" b="1" noProof="1">
                <a:latin typeface="Consolas" panose="020B0609020204030204" pitchFamily="49" charset="0"/>
              </a:rPr>
              <a:t>(end), x=tmp+1</a:t>
            </a:r>
            <a:endParaRPr kumimoji="1" lang="ja-JP" altLang="en-US" sz="1600" dirty="0">
              <a:latin typeface="Consolas" panose="020B0609020204030204" pitchFamily="49" charset="0"/>
            </a:endParaRPr>
          </a:p>
        </p:txBody>
      </p:sp>
      <p:sp>
        <p:nvSpPr>
          <p:cNvPr id="55" name="角丸四角形 2">
            <a:extLst>
              <a:ext uri="{FF2B5EF4-FFF2-40B4-BE49-F238E27FC236}">
                <a16:creationId xmlns:a16="http://schemas.microsoft.com/office/drawing/2014/main" id="{DDF4D0E4-BB2C-4E8C-AF95-26CEB6DA0CAB}"/>
              </a:ext>
            </a:extLst>
          </p:cNvPr>
          <p:cNvSpPr/>
          <p:nvPr/>
        </p:nvSpPr>
        <p:spPr>
          <a:xfrm>
            <a:off x="4709714" y="4072008"/>
            <a:ext cx="1997093" cy="718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600" dirty="0"/>
              <a:t>x=1, tmp</a:t>
            </a:r>
            <a:r>
              <a:rPr kumimoji="1" lang="en-US" altLang="ja-JP" sz="1600" baseline="-25000" dirty="0"/>
              <a:t>0</a:t>
            </a:r>
            <a:r>
              <a:rPr kumimoji="1" lang="en-US" altLang="ja-JP" sz="1600" dirty="0"/>
              <a:t>=0, tmp</a:t>
            </a:r>
            <a:r>
              <a:rPr kumimoji="1" lang="en-US" altLang="ja-JP" sz="1600" baseline="-25000" dirty="0"/>
              <a:t>1</a:t>
            </a:r>
            <a:r>
              <a:rPr kumimoji="1" lang="en-US" altLang="ja-JP" sz="1600" dirty="0"/>
              <a:t>=0</a:t>
            </a:r>
          </a:p>
          <a:p>
            <a:pPr algn="ctr"/>
            <a:r>
              <a:rPr lang="en-US" altLang="ja-JP" sz="1600" b="1" noProof="1">
                <a:latin typeface="Consolas" panose="020B0609020204030204" pitchFamily="49" charset="0"/>
              </a:rPr>
              <a:t>x=tmp+1, (end)</a:t>
            </a:r>
            <a:endParaRPr kumimoji="1" lang="ja-JP" altLang="en-US" sz="1600" dirty="0">
              <a:latin typeface="Consolas" panose="020B0609020204030204" pitchFamily="49" charset="0"/>
            </a:endParaRPr>
          </a:p>
        </p:txBody>
      </p:sp>
      <p:sp>
        <p:nvSpPr>
          <p:cNvPr id="61" name="角丸四角形 2">
            <a:extLst>
              <a:ext uri="{FF2B5EF4-FFF2-40B4-BE49-F238E27FC236}">
                <a16:creationId xmlns:a16="http://schemas.microsoft.com/office/drawing/2014/main" id="{85B88006-DE2D-4503-9628-FFC3CEED1288}"/>
              </a:ext>
            </a:extLst>
          </p:cNvPr>
          <p:cNvSpPr/>
          <p:nvPr/>
        </p:nvSpPr>
        <p:spPr>
          <a:xfrm>
            <a:off x="6895687" y="4072008"/>
            <a:ext cx="1980000" cy="718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600" dirty="0"/>
              <a:t>x=1, tmp</a:t>
            </a:r>
            <a:r>
              <a:rPr kumimoji="1" lang="en-US" altLang="ja-JP" sz="1600" baseline="-25000" dirty="0"/>
              <a:t>0</a:t>
            </a:r>
            <a:r>
              <a:rPr kumimoji="1" lang="en-US" altLang="ja-JP" sz="1600" dirty="0"/>
              <a:t>=1, tmp</a:t>
            </a:r>
            <a:r>
              <a:rPr kumimoji="1" lang="en-US" altLang="ja-JP" sz="1600" baseline="-25000" dirty="0"/>
              <a:t>1</a:t>
            </a:r>
            <a:r>
              <a:rPr kumimoji="1" lang="en-US" altLang="ja-JP" sz="1600" dirty="0"/>
              <a:t>=0</a:t>
            </a:r>
          </a:p>
          <a:p>
            <a:pPr algn="ctr"/>
            <a:r>
              <a:rPr lang="en-US" altLang="ja-JP" sz="1600" b="1" noProof="1">
                <a:latin typeface="Consolas" panose="020B0609020204030204" pitchFamily="49" charset="0"/>
              </a:rPr>
              <a:t>x=tmp+1, (end) </a:t>
            </a:r>
            <a:endParaRPr kumimoji="1" lang="ja-JP" altLang="en-US" sz="1600" dirty="0">
              <a:latin typeface="Consolas" panose="020B0609020204030204" pitchFamily="49" charset="0"/>
            </a:endParaRPr>
          </a:p>
        </p:txBody>
      </p:sp>
      <p:sp>
        <p:nvSpPr>
          <p:cNvPr id="62" name="角丸四角形 2">
            <a:extLst>
              <a:ext uri="{FF2B5EF4-FFF2-40B4-BE49-F238E27FC236}">
                <a16:creationId xmlns:a16="http://schemas.microsoft.com/office/drawing/2014/main" id="{73FA3F1A-05E8-4D29-8618-201777CA8DC0}"/>
              </a:ext>
            </a:extLst>
          </p:cNvPr>
          <p:cNvSpPr/>
          <p:nvPr/>
        </p:nvSpPr>
        <p:spPr>
          <a:xfrm>
            <a:off x="6895687" y="5186013"/>
            <a:ext cx="1980000" cy="718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600" dirty="0"/>
              <a:t>x=2, tmp</a:t>
            </a:r>
            <a:r>
              <a:rPr kumimoji="1" lang="en-US" altLang="ja-JP" sz="1600" baseline="-25000" dirty="0"/>
              <a:t>0</a:t>
            </a:r>
            <a:r>
              <a:rPr kumimoji="1" lang="en-US" altLang="ja-JP" sz="1600" dirty="0"/>
              <a:t>=1, tmp</a:t>
            </a:r>
            <a:r>
              <a:rPr kumimoji="1" lang="en-US" altLang="ja-JP" sz="1600" baseline="-25000" dirty="0"/>
              <a:t>1</a:t>
            </a:r>
            <a:r>
              <a:rPr kumimoji="1" lang="en-US" altLang="ja-JP" sz="1600" dirty="0"/>
              <a:t>=0</a:t>
            </a:r>
          </a:p>
          <a:p>
            <a:pPr algn="ctr"/>
            <a:r>
              <a:rPr lang="en-US" altLang="ja-JP" sz="1600" b="1" noProof="1">
                <a:latin typeface="Consolas" panose="020B0609020204030204" pitchFamily="49" charset="0"/>
              </a:rPr>
              <a:t>(end), (end) </a:t>
            </a:r>
            <a:endParaRPr kumimoji="1" lang="ja-JP" altLang="en-US" sz="1600" dirty="0">
              <a:latin typeface="Consolas" panose="020B0609020204030204" pitchFamily="49" charset="0"/>
            </a:endParaRPr>
          </a:p>
        </p:txBody>
      </p:sp>
      <p:sp>
        <p:nvSpPr>
          <p:cNvPr id="63" name="角丸四角形 2">
            <a:extLst>
              <a:ext uri="{FF2B5EF4-FFF2-40B4-BE49-F238E27FC236}">
                <a16:creationId xmlns:a16="http://schemas.microsoft.com/office/drawing/2014/main" id="{376E1293-E0D5-4883-8E12-45A8403C677C}"/>
              </a:ext>
            </a:extLst>
          </p:cNvPr>
          <p:cNvSpPr/>
          <p:nvPr/>
        </p:nvSpPr>
        <p:spPr>
          <a:xfrm>
            <a:off x="3682805" y="5186013"/>
            <a:ext cx="1968120" cy="71847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sz="1600" dirty="0"/>
              <a:t>x=1, tmp</a:t>
            </a:r>
            <a:r>
              <a:rPr kumimoji="1" lang="en-US" altLang="ja-JP" sz="1600" baseline="-25000" dirty="0"/>
              <a:t>0</a:t>
            </a:r>
            <a:r>
              <a:rPr kumimoji="1" lang="en-US" altLang="ja-JP" sz="1600" dirty="0"/>
              <a:t>=0, tmp</a:t>
            </a:r>
            <a:r>
              <a:rPr kumimoji="1" lang="en-US" altLang="ja-JP" sz="1600" baseline="-25000" dirty="0"/>
              <a:t>1</a:t>
            </a:r>
            <a:r>
              <a:rPr kumimoji="1" lang="en-US" altLang="ja-JP" sz="1600" dirty="0"/>
              <a:t>=0</a:t>
            </a:r>
          </a:p>
          <a:p>
            <a:pPr algn="ctr"/>
            <a:r>
              <a:rPr lang="en-US" altLang="ja-JP" sz="1600" b="1" noProof="1">
                <a:latin typeface="Consolas" panose="020B0609020204030204" pitchFamily="49" charset="0"/>
              </a:rPr>
              <a:t>(end), (end) </a:t>
            </a:r>
            <a:endParaRPr kumimoji="1" lang="ja-JP" altLang="en-US" sz="1600" dirty="0">
              <a:latin typeface="Consolas" panose="020B0609020204030204" pitchFamily="49" charset="0"/>
            </a:endParaRPr>
          </a:p>
        </p:txBody>
      </p:sp>
      <p:sp>
        <p:nvSpPr>
          <p:cNvPr id="64" name="角丸四角形 2">
            <a:extLst>
              <a:ext uri="{FF2B5EF4-FFF2-40B4-BE49-F238E27FC236}">
                <a16:creationId xmlns:a16="http://schemas.microsoft.com/office/drawing/2014/main" id="{3463B895-D13E-453B-8A81-62E167603F94}"/>
              </a:ext>
            </a:extLst>
          </p:cNvPr>
          <p:cNvSpPr/>
          <p:nvPr/>
        </p:nvSpPr>
        <p:spPr>
          <a:xfrm>
            <a:off x="326905" y="5186013"/>
            <a:ext cx="1980000" cy="718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600" dirty="0"/>
              <a:t>x=2, tmp</a:t>
            </a:r>
            <a:r>
              <a:rPr kumimoji="1" lang="en-US" altLang="ja-JP" sz="1600" baseline="-25000" dirty="0"/>
              <a:t>0</a:t>
            </a:r>
            <a:r>
              <a:rPr kumimoji="1" lang="en-US" altLang="ja-JP" sz="1600" dirty="0"/>
              <a:t>=0, tmp</a:t>
            </a:r>
            <a:r>
              <a:rPr kumimoji="1" lang="en-US" altLang="ja-JP" sz="1600" baseline="-25000" dirty="0"/>
              <a:t>1</a:t>
            </a:r>
            <a:r>
              <a:rPr kumimoji="1" lang="en-US" altLang="ja-JP" sz="1600" dirty="0"/>
              <a:t>=1</a:t>
            </a:r>
          </a:p>
          <a:p>
            <a:pPr algn="ctr"/>
            <a:r>
              <a:rPr lang="en-US" altLang="ja-JP" sz="1600" b="1" noProof="1">
                <a:latin typeface="Consolas" panose="020B0609020204030204" pitchFamily="49" charset="0"/>
              </a:rPr>
              <a:t>(end), (end) </a:t>
            </a:r>
            <a:endParaRPr kumimoji="1" lang="ja-JP" altLang="en-US" sz="1600" dirty="0">
              <a:latin typeface="Consolas" panose="020B0609020204030204" pitchFamily="49" charset="0"/>
            </a:endParaRPr>
          </a:p>
        </p:txBody>
      </p:sp>
      <p:sp>
        <p:nvSpPr>
          <p:cNvPr id="33" name="テキスト ボックス 32">
            <a:extLst>
              <a:ext uri="{FF2B5EF4-FFF2-40B4-BE49-F238E27FC236}">
                <a16:creationId xmlns:a16="http://schemas.microsoft.com/office/drawing/2014/main" id="{75D28314-007F-45AC-8A9F-34129525F872}"/>
              </a:ext>
            </a:extLst>
          </p:cNvPr>
          <p:cNvSpPr txBox="1"/>
          <p:nvPr/>
        </p:nvSpPr>
        <p:spPr>
          <a:xfrm>
            <a:off x="1213906" y="6108511"/>
            <a:ext cx="7206425"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ja-JP" altLang="en-US" sz="2400" dirty="0">
                <a:ea typeface="小塚ゴシック Pro R"/>
              </a:rPr>
              <a:t>二つのスレッドが</a:t>
            </a:r>
            <a:r>
              <a:rPr lang="en-US" altLang="ja-JP" sz="2400" dirty="0">
                <a:ea typeface="小塚ゴシック Pro R"/>
              </a:rPr>
              <a:t>10</a:t>
            </a:r>
            <a:r>
              <a:rPr lang="ja-JP" altLang="en-US" sz="2400" dirty="0">
                <a:ea typeface="小塚ゴシック Pro R"/>
              </a:rPr>
              <a:t>回ずつインクリメントしたら？</a:t>
            </a:r>
            <a:endParaRPr lang="en-US" altLang="ja-JP" sz="2400" dirty="0">
              <a:ea typeface="小塚ゴシック Pro R"/>
            </a:endParaRPr>
          </a:p>
        </p:txBody>
      </p:sp>
    </p:spTree>
    <p:extLst>
      <p:ext uri="{BB962C8B-B14F-4D97-AF65-F5344CB8AC3E}">
        <p14:creationId xmlns:p14="http://schemas.microsoft.com/office/powerpoint/2010/main" val="355773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EC73D96E-0F51-494D-A5BB-EAB7B40C3522}"/>
              </a:ext>
            </a:extLst>
          </p:cNvPr>
          <p:cNvSpPr/>
          <p:nvPr/>
        </p:nvSpPr>
        <p:spPr>
          <a:xfrm>
            <a:off x="5045134" y="1157739"/>
            <a:ext cx="3959942" cy="480131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altLang="ja-JP" dirty="0">
                <a:solidFill>
                  <a:srgbClr val="569CD6"/>
                </a:solidFill>
                <a:latin typeface="Consolas" panose="020B0609020204030204" pitchFamily="49" charset="0"/>
              </a:rPr>
              <a:t>byte x = 0;</a:t>
            </a:r>
          </a:p>
          <a:p>
            <a:r>
              <a:rPr lang="en-US" altLang="ja-JP" dirty="0" err="1">
                <a:solidFill>
                  <a:srgbClr val="569CD6"/>
                </a:solidFill>
                <a:latin typeface="Consolas" panose="020B0609020204030204" pitchFamily="49" charset="0"/>
              </a:rPr>
              <a:t>proctype</a:t>
            </a:r>
            <a:r>
              <a:rPr lang="en-US" altLang="ja-JP" dirty="0">
                <a:solidFill>
                  <a:srgbClr val="D4D4D4"/>
                </a:solidFill>
                <a:latin typeface="Consolas" panose="020B0609020204030204" pitchFamily="49" charset="0"/>
              </a:rPr>
              <a:t> </a:t>
            </a:r>
            <a:r>
              <a:rPr lang="en-US" altLang="ja-JP" dirty="0">
                <a:solidFill>
                  <a:srgbClr val="DCDCAA"/>
                </a:solidFill>
                <a:latin typeface="Consolas" panose="020B0609020204030204" pitchFamily="49" charset="0"/>
              </a:rPr>
              <a:t>P</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a:t>
            </a:r>
            <a:r>
              <a:rPr lang="en-US" altLang="ja-JP" dirty="0">
                <a:solidFill>
                  <a:srgbClr val="569CD6"/>
                </a:solidFill>
                <a:latin typeface="Consolas" panose="020B0609020204030204" pitchFamily="49" charset="0"/>
              </a:rPr>
              <a:t>byte</a:t>
            </a:r>
            <a:r>
              <a:rPr lang="en-US" altLang="ja-JP" dirty="0">
                <a:solidFill>
                  <a:srgbClr val="D4D4D4"/>
                </a:solidFill>
                <a:latin typeface="Consolas" panose="020B0609020204030204" pitchFamily="49" charset="0"/>
              </a:rPr>
              <a:t> </a:t>
            </a:r>
            <a:r>
              <a:rPr lang="en-US" altLang="ja-JP" dirty="0" err="1">
                <a:solidFill>
                  <a:srgbClr val="D4D4D4"/>
                </a:solidFill>
                <a:latin typeface="Consolas" panose="020B0609020204030204" pitchFamily="49" charset="0"/>
              </a:rPr>
              <a:t>tmp</a:t>
            </a:r>
            <a:r>
              <a:rPr lang="en-US" altLang="ja-JP" dirty="0">
                <a:solidFill>
                  <a:srgbClr val="D4D4D4"/>
                </a:solidFill>
                <a:latin typeface="Consolas" panose="020B0609020204030204" pitchFamily="49" charset="0"/>
              </a:rPr>
              <a:t>;</a:t>
            </a:r>
          </a:p>
          <a:p>
            <a:r>
              <a:rPr lang="en-US" altLang="ja-JP" dirty="0">
                <a:solidFill>
                  <a:srgbClr val="D4D4D4"/>
                </a:solidFill>
                <a:latin typeface="Consolas" panose="020B0609020204030204" pitchFamily="49" charset="0"/>
              </a:rPr>
              <a:t>    </a:t>
            </a:r>
            <a:r>
              <a:rPr lang="en-US" altLang="ja-JP" dirty="0">
                <a:solidFill>
                  <a:srgbClr val="569CD6"/>
                </a:solidFill>
                <a:latin typeface="Consolas" panose="020B0609020204030204" pitchFamily="49" charset="0"/>
              </a:rPr>
              <a:t>byte</a:t>
            </a:r>
            <a:r>
              <a:rPr lang="en-US" altLang="ja-JP" dirty="0">
                <a:solidFill>
                  <a:srgbClr val="D4D4D4"/>
                </a:solidFill>
                <a:latin typeface="Consolas" panose="020B0609020204030204" pitchFamily="49" charset="0"/>
              </a:rPr>
              <a:t> </a:t>
            </a:r>
            <a:r>
              <a:rPr lang="en-US" altLang="ja-JP" dirty="0" err="1">
                <a:solidFill>
                  <a:srgbClr val="D4D4D4"/>
                </a:solidFill>
                <a:latin typeface="Consolas" panose="020B0609020204030204" pitchFamily="49" charset="0"/>
              </a:rPr>
              <a:t>i</a:t>
            </a:r>
            <a:r>
              <a:rPr lang="en-US" altLang="ja-JP" dirty="0">
                <a:solidFill>
                  <a:srgbClr val="D4D4D4"/>
                </a:solidFill>
                <a:latin typeface="Consolas" panose="020B0609020204030204" pitchFamily="49" charset="0"/>
              </a:rPr>
              <a:t> = </a:t>
            </a:r>
            <a:r>
              <a:rPr lang="en-US" altLang="ja-JP" dirty="0">
                <a:solidFill>
                  <a:srgbClr val="B5CEA8"/>
                </a:solidFill>
                <a:latin typeface="Consolas" panose="020B0609020204030204" pitchFamily="49" charset="0"/>
              </a:rPr>
              <a:t>0</a:t>
            </a:r>
            <a:r>
              <a:rPr lang="en-US" altLang="ja-JP" dirty="0">
                <a:solidFill>
                  <a:srgbClr val="D4D4D4"/>
                </a:solidFill>
                <a:latin typeface="Consolas" panose="020B0609020204030204" pitchFamily="49" charset="0"/>
              </a:rPr>
              <a:t>;</a:t>
            </a:r>
          </a:p>
          <a:p>
            <a:r>
              <a:rPr lang="en-US" altLang="ja-JP" dirty="0">
                <a:solidFill>
                  <a:srgbClr val="D4D4D4"/>
                </a:solidFill>
                <a:latin typeface="Consolas" panose="020B0609020204030204" pitchFamily="49" charset="0"/>
              </a:rPr>
              <a:t>    </a:t>
            </a:r>
            <a:r>
              <a:rPr lang="en-US" altLang="ja-JP" dirty="0">
                <a:solidFill>
                  <a:srgbClr val="C586C0"/>
                </a:solidFill>
                <a:latin typeface="Consolas" panose="020B0609020204030204" pitchFamily="49" charset="0"/>
              </a:rPr>
              <a:t>do</a:t>
            </a:r>
            <a:endParaRPr lang="en-US" altLang="ja-JP" dirty="0">
              <a:solidFill>
                <a:srgbClr val="D4D4D4"/>
              </a:solidFill>
              <a:latin typeface="Consolas" panose="020B0609020204030204" pitchFamily="49" charset="0"/>
            </a:endParaRPr>
          </a:p>
          <a:p>
            <a:r>
              <a:rPr lang="en-US" altLang="ja-JP" dirty="0">
                <a:solidFill>
                  <a:srgbClr val="D4D4D4"/>
                </a:solidFill>
                <a:latin typeface="Consolas" panose="020B0609020204030204" pitchFamily="49" charset="0"/>
              </a:rPr>
              <a:t>    :: (</a:t>
            </a:r>
            <a:r>
              <a:rPr lang="en-US" altLang="ja-JP" dirty="0" err="1">
                <a:solidFill>
                  <a:srgbClr val="D4D4D4"/>
                </a:solidFill>
                <a:latin typeface="Consolas" panose="020B0609020204030204" pitchFamily="49" charset="0"/>
              </a:rPr>
              <a:t>i</a:t>
            </a:r>
            <a:r>
              <a:rPr lang="en-US" altLang="ja-JP" dirty="0">
                <a:solidFill>
                  <a:srgbClr val="D4D4D4"/>
                </a:solidFill>
                <a:latin typeface="Consolas" panose="020B0609020204030204" pitchFamily="49" charset="0"/>
              </a:rPr>
              <a:t> &lt; </a:t>
            </a:r>
            <a:r>
              <a:rPr lang="en-US" altLang="ja-JP" dirty="0">
                <a:solidFill>
                  <a:srgbClr val="B5CEA8"/>
                </a:solidFill>
                <a:latin typeface="Consolas" panose="020B0609020204030204" pitchFamily="49" charset="0"/>
              </a:rPr>
              <a:t>10</a:t>
            </a:r>
            <a:r>
              <a:rPr lang="en-US" altLang="ja-JP" dirty="0">
                <a:solidFill>
                  <a:srgbClr val="D4D4D4"/>
                </a:solidFill>
                <a:latin typeface="Consolas" panose="020B0609020204030204" pitchFamily="49" charset="0"/>
              </a:rPr>
              <a:t>) -&gt; </a:t>
            </a:r>
          </a:p>
          <a:p>
            <a:r>
              <a:rPr lang="en-US" altLang="ja-JP" dirty="0">
                <a:solidFill>
                  <a:srgbClr val="D4D4D4"/>
                </a:solidFill>
                <a:latin typeface="Consolas" panose="020B0609020204030204" pitchFamily="49" charset="0"/>
              </a:rPr>
              <a:t>        </a:t>
            </a:r>
            <a:r>
              <a:rPr lang="en-US" altLang="ja-JP" dirty="0" err="1">
                <a:solidFill>
                  <a:srgbClr val="D4D4D4"/>
                </a:solidFill>
                <a:latin typeface="Consolas" panose="020B0609020204030204" pitchFamily="49" charset="0"/>
              </a:rPr>
              <a:t>tmp</a:t>
            </a:r>
            <a:r>
              <a:rPr lang="en-US" altLang="ja-JP" dirty="0">
                <a:solidFill>
                  <a:srgbClr val="D4D4D4"/>
                </a:solidFill>
                <a:latin typeface="Consolas" panose="020B0609020204030204" pitchFamily="49" charset="0"/>
              </a:rPr>
              <a:t> = x; x = </a:t>
            </a:r>
            <a:r>
              <a:rPr lang="en-US" altLang="ja-JP" dirty="0" err="1">
                <a:solidFill>
                  <a:srgbClr val="D4D4D4"/>
                </a:solidFill>
                <a:latin typeface="Consolas" panose="020B0609020204030204" pitchFamily="49" charset="0"/>
              </a:rPr>
              <a:t>tmp</a:t>
            </a:r>
            <a:r>
              <a:rPr lang="en-US" altLang="ja-JP" dirty="0">
                <a:solidFill>
                  <a:srgbClr val="D4D4D4"/>
                </a:solidFill>
                <a:latin typeface="Consolas" panose="020B0609020204030204" pitchFamily="49" charset="0"/>
              </a:rPr>
              <a:t> + </a:t>
            </a:r>
            <a:r>
              <a:rPr lang="en-US" altLang="ja-JP" dirty="0">
                <a:solidFill>
                  <a:srgbClr val="B5CEA8"/>
                </a:solidFill>
                <a:latin typeface="Consolas" panose="020B0609020204030204" pitchFamily="49" charset="0"/>
              </a:rPr>
              <a:t>1</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a:t>
            </a:r>
            <a:r>
              <a:rPr lang="en-US" altLang="ja-JP" dirty="0" err="1">
                <a:solidFill>
                  <a:srgbClr val="D4D4D4"/>
                </a:solidFill>
                <a:latin typeface="Consolas" panose="020B0609020204030204" pitchFamily="49" charset="0"/>
              </a:rPr>
              <a:t>i</a:t>
            </a:r>
            <a:r>
              <a:rPr lang="en-US" altLang="ja-JP" dirty="0">
                <a:solidFill>
                  <a:srgbClr val="D4D4D4"/>
                </a:solidFill>
                <a:latin typeface="Consolas" panose="020B0609020204030204" pitchFamily="49" charset="0"/>
              </a:rPr>
              <a:t>++; </a:t>
            </a:r>
            <a:r>
              <a:rPr lang="en-US" altLang="ja-JP" dirty="0" err="1">
                <a:solidFill>
                  <a:srgbClr val="DCDCAA"/>
                </a:solidFill>
                <a:latin typeface="Consolas" panose="020B0609020204030204" pitchFamily="49" charset="0"/>
              </a:rPr>
              <a:t>printf</a:t>
            </a:r>
            <a:r>
              <a:rPr lang="en-US" altLang="ja-JP" dirty="0">
                <a:solidFill>
                  <a:srgbClr val="D4D4D4"/>
                </a:solidFill>
                <a:latin typeface="Consolas" panose="020B0609020204030204" pitchFamily="49" charset="0"/>
              </a:rPr>
              <a:t>(</a:t>
            </a:r>
            <a:r>
              <a:rPr lang="en-US" altLang="ja-JP" dirty="0">
                <a:solidFill>
                  <a:srgbClr val="CE9178"/>
                </a:solidFill>
                <a:latin typeface="Consolas" panose="020B0609020204030204" pitchFamily="49" charset="0"/>
              </a:rPr>
              <a:t>"%d\n"</a:t>
            </a:r>
            <a:r>
              <a:rPr lang="en-US" altLang="ja-JP" dirty="0">
                <a:solidFill>
                  <a:srgbClr val="D4D4D4"/>
                </a:solidFill>
                <a:latin typeface="Consolas" panose="020B0609020204030204" pitchFamily="49" charset="0"/>
              </a:rPr>
              <a:t>, x)</a:t>
            </a:r>
          </a:p>
          <a:p>
            <a:r>
              <a:rPr lang="en-US" altLang="ja-JP" dirty="0">
                <a:solidFill>
                  <a:srgbClr val="D4D4D4"/>
                </a:solidFill>
                <a:latin typeface="Consolas" panose="020B0609020204030204" pitchFamily="49" charset="0"/>
              </a:rPr>
              <a:t>    :: </a:t>
            </a:r>
            <a:r>
              <a:rPr lang="en-US" altLang="ja-JP" dirty="0">
                <a:solidFill>
                  <a:srgbClr val="C586C0"/>
                </a:solidFill>
                <a:latin typeface="Consolas" panose="020B0609020204030204" pitchFamily="49" charset="0"/>
              </a:rPr>
              <a:t>else</a:t>
            </a:r>
            <a:r>
              <a:rPr lang="en-US" altLang="ja-JP" dirty="0">
                <a:solidFill>
                  <a:srgbClr val="D4D4D4"/>
                </a:solidFill>
                <a:latin typeface="Consolas" panose="020B0609020204030204" pitchFamily="49" charset="0"/>
              </a:rPr>
              <a:t> -&gt; </a:t>
            </a:r>
            <a:r>
              <a:rPr lang="en-US" altLang="ja-JP" dirty="0">
                <a:solidFill>
                  <a:srgbClr val="C586C0"/>
                </a:solidFill>
                <a:latin typeface="Consolas" panose="020B0609020204030204" pitchFamily="49" charset="0"/>
              </a:rPr>
              <a:t>break</a:t>
            </a:r>
            <a:endParaRPr lang="en-US" altLang="ja-JP" dirty="0">
              <a:solidFill>
                <a:srgbClr val="D4D4D4"/>
              </a:solidFill>
              <a:latin typeface="Consolas" panose="020B0609020204030204" pitchFamily="49" charset="0"/>
            </a:endParaRPr>
          </a:p>
          <a:p>
            <a:r>
              <a:rPr lang="en-US" altLang="ja-JP" dirty="0">
                <a:solidFill>
                  <a:srgbClr val="D4D4D4"/>
                </a:solidFill>
                <a:latin typeface="Consolas" panose="020B0609020204030204" pitchFamily="49" charset="0"/>
              </a:rPr>
              <a:t>    </a:t>
            </a:r>
            <a:r>
              <a:rPr lang="en-US" altLang="ja-JP" dirty="0">
                <a:solidFill>
                  <a:srgbClr val="C586C0"/>
                </a:solidFill>
                <a:latin typeface="Consolas" panose="020B0609020204030204" pitchFamily="49" charset="0"/>
              </a:rPr>
              <a:t>od</a:t>
            </a:r>
            <a:endParaRPr lang="en-US" altLang="ja-JP" dirty="0">
              <a:solidFill>
                <a:srgbClr val="D4D4D4"/>
              </a:solidFill>
              <a:latin typeface="Consolas" panose="020B0609020204030204" pitchFamily="49" charset="0"/>
            </a:endParaRPr>
          </a:p>
          <a:p>
            <a:r>
              <a:rPr lang="en-US" altLang="ja-JP" dirty="0">
                <a:solidFill>
                  <a:srgbClr val="D4D4D4"/>
                </a:solidFill>
                <a:latin typeface="Consolas" panose="020B0609020204030204" pitchFamily="49" charset="0"/>
              </a:rPr>
              <a:t>}</a:t>
            </a:r>
          </a:p>
          <a:p>
            <a:br>
              <a:rPr lang="en-US" altLang="ja-JP" dirty="0">
                <a:solidFill>
                  <a:srgbClr val="D4D4D4"/>
                </a:solidFill>
                <a:latin typeface="Consolas" panose="020B0609020204030204" pitchFamily="49" charset="0"/>
              </a:rPr>
            </a:br>
            <a:r>
              <a:rPr lang="en-US" altLang="ja-JP" dirty="0" err="1">
                <a:solidFill>
                  <a:srgbClr val="569CD6"/>
                </a:solidFill>
                <a:latin typeface="Consolas" panose="020B0609020204030204" pitchFamily="49" charset="0"/>
              </a:rPr>
              <a:t>init</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a:t>
            </a:r>
            <a:r>
              <a:rPr lang="en-US" altLang="ja-JP" dirty="0">
                <a:solidFill>
                  <a:srgbClr val="C586C0"/>
                </a:solidFill>
                <a:latin typeface="Consolas" panose="020B0609020204030204" pitchFamily="49" charset="0"/>
              </a:rPr>
              <a:t>atomic</a:t>
            </a:r>
            <a:r>
              <a:rPr lang="en-US" altLang="ja-JP" dirty="0">
                <a:solidFill>
                  <a:srgbClr val="D4D4D4"/>
                </a:solidFill>
                <a:latin typeface="Consolas" panose="020B0609020204030204" pitchFamily="49" charset="0"/>
              </a:rPr>
              <a:t> {run </a:t>
            </a:r>
            <a:r>
              <a:rPr lang="en-US" altLang="ja-JP" dirty="0">
                <a:solidFill>
                  <a:srgbClr val="DCDCAA"/>
                </a:solidFill>
                <a:latin typeface="Consolas" panose="020B0609020204030204" pitchFamily="49" charset="0"/>
              </a:rPr>
              <a:t>P</a:t>
            </a:r>
            <a:r>
              <a:rPr lang="en-US" altLang="ja-JP" dirty="0">
                <a:solidFill>
                  <a:srgbClr val="D4D4D4"/>
                </a:solidFill>
                <a:latin typeface="Consolas" panose="020B0609020204030204" pitchFamily="49" charset="0"/>
              </a:rPr>
              <a:t>(); run </a:t>
            </a:r>
            <a:r>
              <a:rPr lang="en-US" altLang="ja-JP" dirty="0">
                <a:solidFill>
                  <a:srgbClr val="DCDCAA"/>
                </a:solidFill>
                <a:latin typeface="Consolas" panose="020B0609020204030204" pitchFamily="49" charset="0"/>
              </a:rPr>
              <a:t>P</a:t>
            </a:r>
            <a:r>
              <a:rPr lang="en-US" altLang="ja-JP" dirty="0">
                <a:solidFill>
                  <a:srgbClr val="D4D4D4"/>
                </a:solidFill>
                <a:latin typeface="Consolas" panose="020B0609020204030204" pitchFamily="49" charset="0"/>
              </a:rPr>
              <a:t>()}</a:t>
            </a:r>
          </a:p>
          <a:p>
            <a:r>
              <a:rPr lang="en-US" altLang="ja-JP" dirty="0">
                <a:solidFill>
                  <a:srgbClr val="D4D4D4"/>
                </a:solidFill>
                <a:latin typeface="Consolas" panose="020B0609020204030204" pitchFamily="49" charset="0"/>
              </a:rPr>
              <a:t>    (_</a:t>
            </a:r>
            <a:r>
              <a:rPr lang="en-US" altLang="ja-JP" dirty="0" err="1">
                <a:solidFill>
                  <a:srgbClr val="D4D4D4"/>
                </a:solidFill>
                <a:latin typeface="Consolas" panose="020B0609020204030204" pitchFamily="49" charset="0"/>
              </a:rPr>
              <a:t>nr_pr</a:t>
            </a:r>
            <a:r>
              <a:rPr lang="en-US" altLang="ja-JP" dirty="0">
                <a:solidFill>
                  <a:srgbClr val="D4D4D4"/>
                </a:solidFill>
                <a:latin typeface="Consolas" panose="020B0609020204030204" pitchFamily="49" charset="0"/>
              </a:rPr>
              <a:t> == </a:t>
            </a:r>
            <a:r>
              <a:rPr lang="en-US" altLang="ja-JP" dirty="0">
                <a:solidFill>
                  <a:srgbClr val="B5CEA8"/>
                </a:solidFill>
                <a:latin typeface="Consolas" panose="020B0609020204030204" pitchFamily="49" charset="0"/>
              </a:rPr>
              <a:t>1</a:t>
            </a:r>
            <a:r>
              <a:rPr lang="en-US" altLang="ja-JP" dirty="0">
                <a:solidFill>
                  <a:srgbClr val="D4D4D4"/>
                </a:solidFill>
                <a:latin typeface="Consolas" panose="020B0609020204030204" pitchFamily="49" charset="0"/>
              </a:rPr>
              <a:t>) -&gt; </a:t>
            </a:r>
          </a:p>
          <a:p>
            <a:r>
              <a:rPr lang="en-US" altLang="ja-JP" dirty="0">
                <a:solidFill>
                  <a:srgbClr val="D4D4D4"/>
                </a:solidFill>
                <a:latin typeface="Consolas" panose="020B0609020204030204" pitchFamily="49" charset="0"/>
              </a:rPr>
              <a:t>    </a:t>
            </a:r>
            <a:r>
              <a:rPr lang="en-US" altLang="ja-JP" dirty="0">
                <a:solidFill>
                  <a:srgbClr val="C586C0"/>
                </a:solidFill>
                <a:latin typeface="Consolas" panose="020B0609020204030204" pitchFamily="49" charset="0"/>
              </a:rPr>
              <a:t>assert</a:t>
            </a:r>
            <a:r>
              <a:rPr lang="en-US" altLang="ja-JP" dirty="0">
                <a:solidFill>
                  <a:srgbClr val="D4D4D4"/>
                </a:solidFill>
                <a:latin typeface="Consolas" panose="020B0609020204030204" pitchFamily="49" charset="0"/>
              </a:rPr>
              <a:t>(x &gt;= </a:t>
            </a:r>
            <a:r>
              <a:rPr lang="en-US" altLang="ja-JP" dirty="0">
                <a:solidFill>
                  <a:srgbClr val="B5CEA8"/>
                </a:solidFill>
                <a:latin typeface="Consolas" panose="020B0609020204030204" pitchFamily="49" charset="0"/>
              </a:rPr>
              <a:t>10</a:t>
            </a:r>
            <a:r>
              <a:rPr lang="en-US" altLang="ja-JP" dirty="0">
                <a:solidFill>
                  <a:srgbClr val="D4D4D4"/>
                </a:solidFill>
                <a:latin typeface="Consolas" panose="020B0609020204030204" pitchFamily="49" charset="0"/>
              </a:rPr>
              <a:t>)</a:t>
            </a:r>
          </a:p>
          <a:p>
            <a:r>
              <a:rPr lang="en-US" altLang="ja-JP" dirty="0">
                <a:solidFill>
                  <a:srgbClr val="D4D4D4"/>
                </a:solidFill>
                <a:latin typeface="Consolas" panose="020B0609020204030204" pitchFamily="49" charset="0"/>
              </a:rPr>
              <a:t>}</a:t>
            </a:r>
            <a:endParaRPr lang="en-US" altLang="ja-JP" b="0" dirty="0">
              <a:solidFill>
                <a:srgbClr val="D4D4D4"/>
              </a:solidFill>
              <a:effectLst/>
              <a:latin typeface="Consolas" panose="020B0609020204030204" pitchFamily="49" charset="0"/>
            </a:endParaRPr>
          </a:p>
        </p:txBody>
      </p:sp>
      <p:sp>
        <p:nvSpPr>
          <p:cNvPr id="2" name="タイトル 1">
            <a:extLst>
              <a:ext uri="{FF2B5EF4-FFF2-40B4-BE49-F238E27FC236}">
                <a16:creationId xmlns:a16="http://schemas.microsoft.com/office/drawing/2014/main" id="{8AD43C27-66C3-42B3-8E2D-6EAAFA107AD1}"/>
              </a:ext>
            </a:extLst>
          </p:cNvPr>
          <p:cNvSpPr>
            <a:spLocks noGrp="1"/>
          </p:cNvSpPr>
          <p:nvPr>
            <p:ph type="title"/>
          </p:nvPr>
        </p:nvSpPr>
        <p:spPr/>
        <p:txBody>
          <a:bodyPr>
            <a:normAutofit/>
          </a:bodyPr>
          <a:lstStyle/>
          <a:p>
            <a:r>
              <a:rPr kumimoji="1" lang="en-US" altLang="ja-JP" dirty="0"/>
              <a:t>SPIN</a:t>
            </a:r>
            <a:r>
              <a:rPr kumimoji="1" lang="ja-JP" altLang="en-US" dirty="0"/>
              <a:t>によるモデル検査の流れ</a:t>
            </a:r>
          </a:p>
        </p:txBody>
      </p:sp>
      <p:sp>
        <p:nvSpPr>
          <p:cNvPr id="3" name="コンテンツ プレースホルダー 2">
            <a:extLst>
              <a:ext uri="{FF2B5EF4-FFF2-40B4-BE49-F238E27FC236}">
                <a16:creationId xmlns:a16="http://schemas.microsoft.com/office/drawing/2014/main" id="{88C31ADF-F796-48CC-A489-6FB445882676}"/>
              </a:ext>
            </a:extLst>
          </p:cNvPr>
          <p:cNvSpPr>
            <a:spLocks noGrp="1"/>
          </p:cNvSpPr>
          <p:nvPr>
            <p:ph idx="1"/>
          </p:nvPr>
        </p:nvSpPr>
        <p:spPr>
          <a:xfrm>
            <a:off x="457200" y="1219200"/>
            <a:ext cx="4715814" cy="4937760"/>
          </a:xfrm>
        </p:spPr>
        <p:txBody>
          <a:bodyPr/>
          <a:lstStyle/>
          <a:p>
            <a:pPr marL="514350" indent="-514350">
              <a:buFont typeface="+mj-lt"/>
              <a:buAutoNum type="arabicPeriod"/>
            </a:pPr>
            <a:r>
              <a:rPr lang="en-US" altLang="ja-JP" dirty="0" err="1"/>
              <a:t>Promela</a:t>
            </a:r>
            <a:r>
              <a:rPr lang="ja-JP" altLang="en-US" dirty="0"/>
              <a:t>言語で検証する</a:t>
            </a:r>
            <a:br>
              <a:rPr lang="en-US" altLang="ja-JP" dirty="0"/>
            </a:br>
            <a:r>
              <a:rPr lang="ja-JP" altLang="en-US" dirty="0"/>
              <a:t>対象，性質を記述</a:t>
            </a:r>
            <a:endParaRPr lang="en-US" altLang="ja-JP" dirty="0"/>
          </a:p>
          <a:p>
            <a:pPr marL="514350" indent="-514350">
              <a:buFont typeface="+mj-lt"/>
              <a:buAutoNum type="arabicPeriod"/>
            </a:pPr>
            <a:endParaRPr lang="en-US" altLang="ja-JP" dirty="0"/>
          </a:p>
          <a:p>
            <a:pPr marL="514350" indent="-514350">
              <a:buFont typeface="+mj-lt"/>
              <a:buAutoNum type="arabicPeriod"/>
            </a:pPr>
            <a:r>
              <a:rPr lang="en-US" altLang="ja-JP" dirty="0" err="1"/>
              <a:t>Promela</a:t>
            </a:r>
            <a:r>
              <a:rPr lang="ja-JP" altLang="en-US" dirty="0"/>
              <a:t>プログラムから，</a:t>
            </a:r>
            <a:br>
              <a:rPr lang="en-US" altLang="ja-JP" dirty="0"/>
            </a:br>
            <a:r>
              <a:rPr lang="ja-JP" altLang="en-US" dirty="0"/>
              <a:t>モデル検査を行う</a:t>
            </a:r>
            <a:r>
              <a:rPr lang="en-US" altLang="ja-JP" dirty="0"/>
              <a:t>C</a:t>
            </a:r>
            <a:r>
              <a:rPr lang="ja-JP" altLang="en-US" dirty="0"/>
              <a:t>言語の</a:t>
            </a:r>
            <a:br>
              <a:rPr lang="en-US" altLang="ja-JP" dirty="0"/>
            </a:br>
            <a:r>
              <a:rPr lang="ja-JP" altLang="en-US" dirty="0"/>
              <a:t>プログラム</a:t>
            </a:r>
            <a:r>
              <a:rPr lang="en-US" altLang="ja-JP" dirty="0"/>
              <a:t>pan</a:t>
            </a:r>
            <a:r>
              <a:rPr lang="ja-JP" altLang="en-US" dirty="0"/>
              <a:t>を自動生成</a:t>
            </a:r>
            <a:endParaRPr lang="en-US" altLang="ja-JP" dirty="0"/>
          </a:p>
          <a:p>
            <a:pPr marL="514350" indent="-514350">
              <a:buFont typeface="+mj-lt"/>
              <a:buAutoNum type="arabicPeriod"/>
            </a:pPr>
            <a:endParaRPr lang="en-US" altLang="ja-JP" dirty="0"/>
          </a:p>
          <a:p>
            <a:pPr marL="514350" indent="-514350">
              <a:buFont typeface="+mj-lt"/>
              <a:buAutoNum type="arabicPeriod"/>
            </a:pPr>
            <a:r>
              <a:rPr lang="en-US" altLang="ja-JP" dirty="0"/>
              <a:t>pan</a:t>
            </a:r>
            <a:r>
              <a:rPr lang="ja-JP" altLang="en-US" dirty="0"/>
              <a:t>をコンパイルして実行</a:t>
            </a:r>
            <a:endParaRPr lang="en-US" altLang="ja-JP" dirty="0"/>
          </a:p>
          <a:p>
            <a:endParaRPr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B81BDD7A-075E-4C05-A281-5B7BE59CC729}"/>
              </a:ext>
            </a:extLst>
          </p:cNvPr>
          <p:cNvSpPr>
            <a:spLocks noGrp="1"/>
          </p:cNvSpPr>
          <p:nvPr>
            <p:ph type="sldNum" sz="quarter" idx="12"/>
          </p:nvPr>
        </p:nvSpPr>
        <p:spPr/>
        <p:txBody>
          <a:bodyPr/>
          <a:lstStyle/>
          <a:p>
            <a:fld id="{FD8F493F-1947-47EE-B420-C6A93E8CEA81}" type="slidenum">
              <a:rPr kumimoji="1" lang="ja-JP" altLang="en-US" smtClean="0"/>
              <a:t>13</a:t>
            </a:fld>
            <a:endParaRPr kumimoji="1" lang="ja-JP" altLang="en-US"/>
          </a:p>
        </p:txBody>
      </p:sp>
      <p:sp>
        <p:nvSpPr>
          <p:cNvPr id="9" name="楕円 8">
            <a:extLst>
              <a:ext uri="{FF2B5EF4-FFF2-40B4-BE49-F238E27FC236}">
                <a16:creationId xmlns:a16="http://schemas.microsoft.com/office/drawing/2014/main" id="{9C75C644-7148-4676-80E9-15F20F8EE17A}"/>
              </a:ext>
            </a:extLst>
          </p:cNvPr>
          <p:cNvSpPr/>
          <p:nvPr/>
        </p:nvSpPr>
        <p:spPr>
          <a:xfrm>
            <a:off x="5411069" y="5001392"/>
            <a:ext cx="2395406" cy="698869"/>
          </a:xfrm>
          <a:prstGeom prst="ellipse">
            <a:avLst/>
          </a:prstGeom>
          <a:noFill/>
          <a:ln w="57150"/>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10" name="吹き出し: 四角形 9">
            <a:extLst>
              <a:ext uri="{FF2B5EF4-FFF2-40B4-BE49-F238E27FC236}">
                <a16:creationId xmlns:a16="http://schemas.microsoft.com/office/drawing/2014/main" id="{9B1CD9DA-98A8-4CDE-9574-BA81AE5065FB}"/>
              </a:ext>
            </a:extLst>
          </p:cNvPr>
          <p:cNvSpPr/>
          <p:nvPr/>
        </p:nvSpPr>
        <p:spPr>
          <a:xfrm>
            <a:off x="1603247" y="5603190"/>
            <a:ext cx="3076631" cy="629970"/>
          </a:xfrm>
          <a:prstGeom prst="wedgeRectCallout">
            <a:avLst>
              <a:gd name="adj1" fmla="val 71841"/>
              <a:gd name="adj2" fmla="val -8567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二つのプロセス</a:t>
            </a:r>
            <a:r>
              <a:rPr kumimoji="1" lang="en-US" altLang="ja-JP" dirty="0"/>
              <a:t>P</a:t>
            </a:r>
            <a:r>
              <a:rPr kumimoji="1" lang="ja-JP" altLang="en-US" dirty="0"/>
              <a:t>が終了したときに </a:t>
            </a:r>
            <a:r>
              <a:rPr kumimoji="1" lang="en-US" altLang="ja-JP" dirty="0"/>
              <a:t>x </a:t>
            </a:r>
            <a:r>
              <a:rPr kumimoji="1" lang="ja-JP" altLang="en-US" dirty="0"/>
              <a:t>≧</a:t>
            </a:r>
            <a:r>
              <a:rPr kumimoji="1" lang="en-US" altLang="ja-JP" dirty="0"/>
              <a:t> 10</a:t>
            </a:r>
            <a:endParaRPr kumimoji="1" lang="ja-JP" altLang="en-US" dirty="0"/>
          </a:p>
        </p:txBody>
      </p:sp>
    </p:spTree>
    <p:extLst>
      <p:ext uri="{BB962C8B-B14F-4D97-AF65-F5344CB8AC3E}">
        <p14:creationId xmlns:p14="http://schemas.microsoft.com/office/powerpoint/2010/main" val="792709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21B6890-5457-4223-8A01-734EC006F6D9}"/>
              </a:ext>
            </a:extLst>
          </p:cNvPr>
          <p:cNvSpPr>
            <a:spLocks noGrp="1"/>
          </p:cNvSpPr>
          <p:nvPr>
            <p:ph type="sldNum" sz="quarter" idx="12"/>
          </p:nvPr>
        </p:nvSpPr>
        <p:spPr/>
        <p:txBody>
          <a:bodyPr/>
          <a:lstStyle/>
          <a:p>
            <a:fld id="{FD8F493F-1947-47EE-B420-C6A93E8CEA81}" type="slidenum">
              <a:rPr kumimoji="1" lang="ja-JP" altLang="en-US" smtClean="0"/>
              <a:t>14</a:t>
            </a:fld>
            <a:endParaRPr kumimoji="1" lang="ja-JP" altLang="en-US"/>
          </a:p>
        </p:txBody>
      </p:sp>
      <p:pic>
        <p:nvPicPr>
          <p:cNvPr id="5" name="選択Windows PowerShell 2021-02-17 17-20-56">
            <a:hlinkClick r:id="" action="ppaction://media"/>
            <a:extLst>
              <a:ext uri="{FF2B5EF4-FFF2-40B4-BE49-F238E27FC236}">
                <a16:creationId xmlns:a16="http://schemas.microsoft.com/office/drawing/2014/main" id="{D8C5BD53-4B8B-4A3C-A4CC-0C3CB49700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3350"/>
            <a:ext cx="9144000" cy="6589713"/>
          </a:xfrm>
          <a:prstGeom prst="rect">
            <a:avLst/>
          </a:prstGeom>
        </p:spPr>
      </p:pic>
    </p:spTree>
    <p:extLst>
      <p:ext uri="{BB962C8B-B14F-4D97-AF65-F5344CB8AC3E}">
        <p14:creationId xmlns:p14="http://schemas.microsoft.com/office/powerpoint/2010/main" val="107557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4B79725-88A3-4855-92A7-6823C98DEB54}"/>
              </a:ext>
            </a:extLst>
          </p:cNvPr>
          <p:cNvSpPr/>
          <p:nvPr/>
        </p:nvSpPr>
        <p:spPr>
          <a:xfrm>
            <a:off x="5271797" y="1015855"/>
            <a:ext cx="3628103" cy="54168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9DB6639-9B13-46CD-8A53-43D13CC89AC1}"/>
              </a:ext>
            </a:extLst>
          </p:cNvPr>
          <p:cNvSpPr>
            <a:spLocks noGrp="1"/>
          </p:cNvSpPr>
          <p:nvPr>
            <p:ph type="title"/>
          </p:nvPr>
        </p:nvSpPr>
        <p:spPr/>
        <p:txBody>
          <a:bodyPr/>
          <a:lstStyle/>
          <a:p>
            <a:r>
              <a:rPr lang="ja-JP" altLang="en-US" dirty="0"/>
              <a:t>結果</a:t>
            </a:r>
            <a:endParaRPr kumimoji="1" lang="ja-JP" altLang="en-US" dirty="0"/>
          </a:p>
        </p:txBody>
      </p:sp>
      <p:sp>
        <p:nvSpPr>
          <p:cNvPr id="4" name="コンテンツ プレースホルダー 3">
            <a:extLst>
              <a:ext uri="{FF2B5EF4-FFF2-40B4-BE49-F238E27FC236}">
                <a16:creationId xmlns:a16="http://schemas.microsoft.com/office/drawing/2014/main" id="{5BC632CF-0B75-4C39-8EBB-412CDB0859C1}"/>
              </a:ext>
            </a:extLst>
          </p:cNvPr>
          <p:cNvSpPr>
            <a:spLocks noGrp="1"/>
          </p:cNvSpPr>
          <p:nvPr>
            <p:ph idx="1"/>
          </p:nvPr>
        </p:nvSpPr>
        <p:spPr>
          <a:noFill/>
        </p:spPr>
        <p:txBody>
          <a:bodyPr>
            <a:normAutofit/>
          </a:bodyPr>
          <a:lstStyle/>
          <a:p>
            <a:r>
              <a:rPr lang="en-US" altLang="ja-JP" sz="2400" dirty="0"/>
              <a:t>13,677</a:t>
            </a:r>
            <a:r>
              <a:rPr kumimoji="1" lang="ja-JP" altLang="en-US" sz="2400" dirty="0"/>
              <a:t>状態をチェック（一瞬）</a:t>
            </a:r>
            <a:endParaRPr kumimoji="1" lang="en-US" altLang="ja-JP" sz="2400" dirty="0"/>
          </a:p>
          <a:p>
            <a:r>
              <a:rPr kumimoji="1" lang="en-US" altLang="ja-JP" sz="2400" dirty="0"/>
              <a:t>x = 9</a:t>
            </a:r>
            <a:r>
              <a:rPr kumimoji="1" lang="ja-JP" altLang="en-US" sz="2400" dirty="0"/>
              <a:t>となる動作を検出</a:t>
            </a:r>
            <a:endParaRPr kumimoji="1" lang="en-US" altLang="ja-JP" sz="2400" dirty="0"/>
          </a:p>
          <a:p>
            <a:endParaRPr lang="en-US" altLang="ja-JP" sz="2400" dirty="0">
              <a:latin typeface="Consolas" panose="020B0609020204030204" pitchFamily="49" charset="0"/>
            </a:endParaRPr>
          </a:p>
          <a:p>
            <a:r>
              <a:rPr lang="en-US" altLang="ja-JP" sz="2400" dirty="0">
                <a:latin typeface="Consolas" panose="020B0609020204030204" pitchFamily="49" charset="0"/>
              </a:rPr>
              <a:t>assert(x &gt; 2)</a:t>
            </a:r>
            <a:r>
              <a:rPr lang="ja-JP" altLang="en-US" sz="2400" dirty="0">
                <a:latin typeface="Consolas" panose="020B0609020204030204" pitchFamily="49" charset="0"/>
              </a:rPr>
              <a:t>とすると，</a:t>
            </a:r>
            <a:br>
              <a:rPr lang="en-US" altLang="ja-JP" sz="2400" dirty="0">
                <a:latin typeface="Consolas" panose="020B0609020204030204" pitchFamily="49" charset="0"/>
              </a:rPr>
            </a:br>
            <a:r>
              <a:rPr lang="en-US" altLang="ja-JP" sz="2400" dirty="0"/>
              <a:t>x = 2</a:t>
            </a:r>
            <a:r>
              <a:rPr lang="ja-JP" altLang="en-US" sz="2400" dirty="0"/>
              <a:t>となる動作を検出</a:t>
            </a:r>
            <a:endParaRPr lang="en-US" altLang="ja-JP" sz="2400" dirty="0"/>
          </a:p>
          <a:p>
            <a:endParaRPr lang="en-US" altLang="ja-JP" sz="2400" dirty="0"/>
          </a:p>
          <a:p>
            <a:r>
              <a:rPr lang="ja-JP" altLang="en-US" sz="2400" dirty="0"/>
              <a:t>並行性があるシステム，</a:t>
            </a:r>
            <a:br>
              <a:rPr lang="en-US" altLang="ja-JP" sz="2400" dirty="0"/>
            </a:br>
            <a:r>
              <a:rPr lang="ja-JP" altLang="en-US" sz="2400" dirty="0"/>
              <a:t>プログラムの検証に</a:t>
            </a:r>
            <a:br>
              <a:rPr lang="en-US" altLang="ja-JP" sz="2400" dirty="0"/>
            </a:br>
            <a:r>
              <a:rPr lang="ja-JP" altLang="en-US" sz="2400" dirty="0"/>
              <a:t>特に有効</a:t>
            </a:r>
            <a:endParaRPr lang="en-US" altLang="ja-JP" sz="2400" dirty="0"/>
          </a:p>
          <a:p>
            <a:pPr lvl="1"/>
            <a:r>
              <a:rPr lang="ja-JP" altLang="en-US" sz="2100" dirty="0"/>
              <a:t>通信プロトコル</a:t>
            </a:r>
            <a:endParaRPr lang="en-US" altLang="ja-JP" sz="2100" dirty="0"/>
          </a:p>
          <a:p>
            <a:pPr lvl="1"/>
            <a:r>
              <a:rPr lang="ja-JP" altLang="en-US" sz="2100" dirty="0"/>
              <a:t>分散システム</a:t>
            </a:r>
            <a:endParaRPr lang="en-US" altLang="ja-JP" sz="2100" dirty="0"/>
          </a:p>
          <a:p>
            <a:pPr lvl="1"/>
            <a:r>
              <a:rPr lang="en-US" altLang="ja-JP" sz="2100" dirty="0"/>
              <a:t>etc.</a:t>
            </a:r>
          </a:p>
          <a:p>
            <a:pPr lvl="1"/>
            <a:endParaRPr kumimoji="1" lang="ja-JP" altLang="en-US" sz="2100" dirty="0"/>
          </a:p>
        </p:txBody>
      </p:sp>
      <p:sp>
        <p:nvSpPr>
          <p:cNvPr id="3" name="スライド番号プレースホルダー 2">
            <a:extLst>
              <a:ext uri="{FF2B5EF4-FFF2-40B4-BE49-F238E27FC236}">
                <a16:creationId xmlns:a16="http://schemas.microsoft.com/office/drawing/2014/main" id="{8FA400FF-5419-44DC-9B83-C52630E4E015}"/>
              </a:ext>
            </a:extLst>
          </p:cNvPr>
          <p:cNvSpPr>
            <a:spLocks noGrp="1"/>
          </p:cNvSpPr>
          <p:nvPr>
            <p:ph type="sldNum" sz="quarter" idx="12"/>
          </p:nvPr>
        </p:nvSpPr>
        <p:spPr/>
        <p:txBody>
          <a:bodyPr/>
          <a:lstStyle/>
          <a:p>
            <a:fld id="{FD8F493F-1947-47EE-B420-C6A93E8CEA81}" type="slidenum">
              <a:rPr kumimoji="1" lang="ja-JP" altLang="en-US" smtClean="0"/>
              <a:t>15</a:t>
            </a:fld>
            <a:endParaRPr kumimoji="1" lang="ja-JP" altLang="en-US"/>
          </a:p>
        </p:txBody>
      </p:sp>
      <p:sp>
        <p:nvSpPr>
          <p:cNvPr id="6" name="テキスト ボックス 5">
            <a:extLst>
              <a:ext uri="{FF2B5EF4-FFF2-40B4-BE49-F238E27FC236}">
                <a16:creationId xmlns:a16="http://schemas.microsoft.com/office/drawing/2014/main" id="{92764B32-E4E6-465E-A31E-76538A2A3854}"/>
              </a:ext>
            </a:extLst>
          </p:cNvPr>
          <p:cNvSpPr txBox="1"/>
          <p:nvPr/>
        </p:nvSpPr>
        <p:spPr>
          <a:xfrm>
            <a:off x="6457950" y="956195"/>
            <a:ext cx="1288300" cy="461665"/>
          </a:xfrm>
          <a:prstGeom prst="rect">
            <a:avLst/>
          </a:prstGeom>
          <a:noFill/>
        </p:spPr>
        <p:txBody>
          <a:bodyPr wrap="square">
            <a:spAutoFit/>
          </a:bodyPr>
          <a:lstStyle/>
          <a:p>
            <a:r>
              <a:rPr lang="en-US" altLang="ja-JP" sz="2400" b="1" noProof="1">
                <a:latin typeface="Consolas" panose="020B0609020204030204" pitchFamily="49" charset="0"/>
              </a:rPr>
              <a:t>x</a:t>
            </a:r>
            <a:r>
              <a:rPr lang="ja-JP" altLang="en-US" sz="2400" b="1" noProof="1">
                <a:latin typeface="Consolas" panose="020B0609020204030204" pitchFamily="49" charset="0"/>
              </a:rPr>
              <a:t> </a:t>
            </a:r>
            <a:r>
              <a:rPr lang="en-US" altLang="ja-JP" sz="2400" b="1" noProof="1">
                <a:latin typeface="Consolas" panose="020B0609020204030204" pitchFamily="49" charset="0"/>
              </a:rPr>
              <a:t>==</a:t>
            </a:r>
            <a:r>
              <a:rPr lang="ja-JP" altLang="en-US" sz="2400" b="1" noProof="1">
                <a:latin typeface="Consolas" panose="020B0609020204030204" pitchFamily="49" charset="0"/>
              </a:rPr>
              <a:t> </a:t>
            </a:r>
            <a:r>
              <a:rPr lang="en-US" altLang="ja-JP" sz="2400" b="1" noProof="1">
                <a:latin typeface="Consolas" panose="020B0609020204030204" pitchFamily="49" charset="0"/>
              </a:rPr>
              <a:t>0</a:t>
            </a:r>
            <a:endParaRPr lang="ja-JP" altLang="en-US" sz="2400" dirty="0">
              <a:latin typeface="Consolas" panose="020B0609020204030204" pitchFamily="49" charset="0"/>
            </a:endParaRPr>
          </a:p>
        </p:txBody>
      </p:sp>
      <p:sp>
        <p:nvSpPr>
          <p:cNvPr id="7" name="テキスト ボックス 6">
            <a:extLst>
              <a:ext uri="{FF2B5EF4-FFF2-40B4-BE49-F238E27FC236}">
                <a16:creationId xmlns:a16="http://schemas.microsoft.com/office/drawing/2014/main" id="{CD00EEB4-1A76-47D3-845C-4756F2E26F1B}"/>
              </a:ext>
            </a:extLst>
          </p:cNvPr>
          <p:cNvSpPr txBox="1"/>
          <p:nvPr/>
        </p:nvSpPr>
        <p:spPr>
          <a:xfrm>
            <a:off x="6457950" y="1561963"/>
            <a:ext cx="1288300" cy="461665"/>
          </a:xfrm>
          <a:prstGeom prst="rect">
            <a:avLst/>
          </a:prstGeom>
          <a:noFill/>
        </p:spPr>
        <p:txBody>
          <a:bodyPr wrap="square">
            <a:spAutoFit/>
          </a:bodyPr>
          <a:lstStyle/>
          <a:p>
            <a:r>
              <a:rPr lang="en-US" altLang="ja-JP" sz="2400" b="1" noProof="1">
                <a:latin typeface="Consolas" panose="020B0609020204030204" pitchFamily="49" charset="0"/>
              </a:rPr>
              <a:t>x</a:t>
            </a:r>
            <a:r>
              <a:rPr lang="ja-JP" altLang="en-US" sz="2400" b="1" noProof="1">
                <a:latin typeface="Consolas" panose="020B0609020204030204" pitchFamily="49" charset="0"/>
              </a:rPr>
              <a:t> </a:t>
            </a:r>
            <a:r>
              <a:rPr lang="en-US" altLang="ja-JP" sz="2400" b="1" noProof="1">
                <a:latin typeface="Consolas" panose="020B0609020204030204" pitchFamily="49" charset="0"/>
              </a:rPr>
              <a:t>==</a:t>
            </a:r>
            <a:r>
              <a:rPr lang="ja-JP" altLang="en-US" sz="2400" b="1" noProof="1">
                <a:latin typeface="Consolas" panose="020B0609020204030204" pitchFamily="49" charset="0"/>
              </a:rPr>
              <a:t> </a:t>
            </a:r>
            <a:r>
              <a:rPr lang="en-US" altLang="ja-JP" sz="2400" b="1" noProof="1">
                <a:latin typeface="Consolas" panose="020B0609020204030204" pitchFamily="49" charset="0"/>
              </a:rPr>
              <a:t>1</a:t>
            </a:r>
            <a:endParaRPr lang="ja-JP" altLang="en-US" sz="2400" dirty="0">
              <a:latin typeface="Consolas" panose="020B0609020204030204" pitchFamily="49" charset="0"/>
            </a:endParaRPr>
          </a:p>
        </p:txBody>
      </p:sp>
      <p:sp>
        <p:nvSpPr>
          <p:cNvPr id="8" name="テキスト ボックス 7">
            <a:extLst>
              <a:ext uri="{FF2B5EF4-FFF2-40B4-BE49-F238E27FC236}">
                <a16:creationId xmlns:a16="http://schemas.microsoft.com/office/drawing/2014/main" id="{F99F2926-B58A-44BA-8E74-0CA040E36954}"/>
              </a:ext>
            </a:extLst>
          </p:cNvPr>
          <p:cNvSpPr txBox="1"/>
          <p:nvPr/>
        </p:nvSpPr>
        <p:spPr>
          <a:xfrm>
            <a:off x="6457950" y="1925217"/>
            <a:ext cx="1288300" cy="461665"/>
          </a:xfrm>
          <a:prstGeom prst="rect">
            <a:avLst/>
          </a:prstGeom>
          <a:noFill/>
        </p:spPr>
        <p:txBody>
          <a:bodyPr wrap="square">
            <a:spAutoFit/>
          </a:bodyPr>
          <a:lstStyle/>
          <a:p>
            <a:r>
              <a:rPr lang="en-US" altLang="ja-JP" sz="2400" b="1" noProof="1">
                <a:latin typeface="Consolas" panose="020B0609020204030204" pitchFamily="49" charset="0"/>
              </a:rPr>
              <a:t>x</a:t>
            </a:r>
            <a:r>
              <a:rPr lang="ja-JP" altLang="en-US" sz="2400" b="1" noProof="1">
                <a:latin typeface="Consolas" panose="020B0609020204030204" pitchFamily="49" charset="0"/>
              </a:rPr>
              <a:t> </a:t>
            </a:r>
            <a:r>
              <a:rPr lang="en-US" altLang="ja-JP" sz="2400" b="1" noProof="1">
                <a:latin typeface="Consolas" panose="020B0609020204030204" pitchFamily="49" charset="0"/>
              </a:rPr>
              <a:t>==</a:t>
            </a:r>
            <a:r>
              <a:rPr lang="ja-JP" altLang="en-US" sz="2400" b="1" noProof="1">
                <a:latin typeface="Consolas" panose="020B0609020204030204" pitchFamily="49" charset="0"/>
              </a:rPr>
              <a:t> </a:t>
            </a:r>
            <a:r>
              <a:rPr lang="en-US" altLang="ja-JP" sz="2400" b="1" noProof="1">
                <a:latin typeface="Consolas" panose="020B0609020204030204" pitchFamily="49" charset="0"/>
              </a:rPr>
              <a:t>2</a:t>
            </a:r>
            <a:endParaRPr lang="ja-JP" altLang="en-US" sz="2400" dirty="0">
              <a:latin typeface="Consolas" panose="020B0609020204030204" pitchFamily="49" charset="0"/>
            </a:endParaRPr>
          </a:p>
        </p:txBody>
      </p:sp>
      <p:sp>
        <p:nvSpPr>
          <p:cNvPr id="9" name="テキスト ボックス 8">
            <a:extLst>
              <a:ext uri="{FF2B5EF4-FFF2-40B4-BE49-F238E27FC236}">
                <a16:creationId xmlns:a16="http://schemas.microsoft.com/office/drawing/2014/main" id="{99D9D816-6011-4B25-90A0-C12CD9ACBFFA}"/>
              </a:ext>
            </a:extLst>
          </p:cNvPr>
          <p:cNvSpPr txBox="1"/>
          <p:nvPr/>
        </p:nvSpPr>
        <p:spPr>
          <a:xfrm>
            <a:off x="5218349" y="590426"/>
            <a:ext cx="1288301" cy="461665"/>
          </a:xfrm>
          <a:prstGeom prst="rect">
            <a:avLst/>
          </a:prstGeom>
          <a:noFill/>
        </p:spPr>
        <p:txBody>
          <a:bodyPr wrap="none" rtlCol="0">
            <a:spAutoFit/>
          </a:bodyPr>
          <a:lstStyle/>
          <a:p>
            <a:r>
              <a:rPr lang="en-US" altLang="ja-JP" sz="2400" dirty="0"/>
              <a:t>Thread 1</a:t>
            </a:r>
            <a:endParaRPr kumimoji="1" lang="ja-JP" altLang="en-US" sz="2400" dirty="0"/>
          </a:p>
        </p:txBody>
      </p:sp>
      <p:sp>
        <p:nvSpPr>
          <p:cNvPr id="10" name="テキスト ボックス 9">
            <a:extLst>
              <a:ext uri="{FF2B5EF4-FFF2-40B4-BE49-F238E27FC236}">
                <a16:creationId xmlns:a16="http://schemas.microsoft.com/office/drawing/2014/main" id="{A2DCC9CF-EC73-4FB3-A144-307945F9E70E}"/>
              </a:ext>
            </a:extLst>
          </p:cNvPr>
          <p:cNvSpPr txBox="1"/>
          <p:nvPr/>
        </p:nvSpPr>
        <p:spPr>
          <a:xfrm>
            <a:off x="7486650" y="589605"/>
            <a:ext cx="1288301" cy="461665"/>
          </a:xfrm>
          <a:prstGeom prst="rect">
            <a:avLst/>
          </a:prstGeom>
          <a:noFill/>
        </p:spPr>
        <p:txBody>
          <a:bodyPr wrap="none" rtlCol="0">
            <a:spAutoFit/>
          </a:bodyPr>
          <a:lstStyle/>
          <a:p>
            <a:r>
              <a:rPr lang="en-US" altLang="ja-JP" sz="2400" dirty="0"/>
              <a:t>Thread 2</a:t>
            </a:r>
            <a:endParaRPr kumimoji="1" lang="ja-JP" altLang="en-US" sz="2400" dirty="0"/>
          </a:p>
        </p:txBody>
      </p:sp>
      <p:sp>
        <p:nvSpPr>
          <p:cNvPr id="11" name="テキスト ボックス 10">
            <a:extLst>
              <a:ext uri="{FF2B5EF4-FFF2-40B4-BE49-F238E27FC236}">
                <a16:creationId xmlns:a16="http://schemas.microsoft.com/office/drawing/2014/main" id="{3F3B730F-D12C-4DC3-9924-5C407DFF7EEF}"/>
              </a:ext>
            </a:extLst>
          </p:cNvPr>
          <p:cNvSpPr txBox="1"/>
          <p:nvPr/>
        </p:nvSpPr>
        <p:spPr>
          <a:xfrm>
            <a:off x="5218349" y="1241335"/>
            <a:ext cx="1288300" cy="461665"/>
          </a:xfrm>
          <a:prstGeom prst="rect">
            <a:avLst/>
          </a:prstGeom>
          <a:noFill/>
        </p:spPr>
        <p:txBody>
          <a:bodyPr wrap="square">
            <a:spAutoFit/>
          </a:bodyPr>
          <a:lstStyle/>
          <a:p>
            <a:r>
              <a:rPr lang="en-US" altLang="ja-JP" sz="2400" b="1" noProof="1">
                <a:latin typeface="Consolas" panose="020B0609020204030204" pitchFamily="49" charset="0"/>
              </a:rPr>
              <a:t>tmp==0</a:t>
            </a:r>
            <a:endParaRPr lang="ja-JP" altLang="en-US" sz="2400" dirty="0">
              <a:latin typeface="Consolas" panose="020B0609020204030204" pitchFamily="49" charset="0"/>
            </a:endParaRPr>
          </a:p>
        </p:txBody>
      </p:sp>
      <p:sp>
        <p:nvSpPr>
          <p:cNvPr id="12" name="テキスト ボックス 11">
            <a:extLst>
              <a:ext uri="{FF2B5EF4-FFF2-40B4-BE49-F238E27FC236}">
                <a16:creationId xmlns:a16="http://schemas.microsoft.com/office/drawing/2014/main" id="{C16FA584-82CA-4E4B-A9F7-BE2AD72FAC59}"/>
              </a:ext>
            </a:extLst>
          </p:cNvPr>
          <p:cNvSpPr txBox="1"/>
          <p:nvPr/>
        </p:nvSpPr>
        <p:spPr>
          <a:xfrm>
            <a:off x="7611600" y="1241335"/>
            <a:ext cx="1288300" cy="461665"/>
          </a:xfrm>
          <a:prstGeom prst="rect">
            <a:avLst/>
          </a:prstGeom>
          <a:noFill/>
        </p:spPr>
        <p:txBody>
          <a:bodyPr wrap="square">
            <a:spAutoFit/>
          </a:bodyPr>
          <a:lstStyle/>
          <a:p>
            <a:r>
              <a:rPr lang="en-US" altLang="ja-JP" sz="2400" b="1" noProof="1">
                <a:latin typeface="Consolas" panose="020B0609020204030204" pitchFamily="49" charset="0"/>
              </a:rPr>
              <a:t>tmp==0</a:t>
            </a:r>
            <a:endParaRPr lang="ja-JP" altLang="en-US" sz="2400" dirty="0">
              <a:latin typeface="Consolas" panose="020B0609020204030204" pitchFamily="49" charset="0"/>
            </a:endParaRPr>
          </a:p>
        </p:txBody>
      </p:sp>
      <p:sp>
        <p:nvSpPr>
          <p:cNvPr id="13" name="テキスト ボックス 12">
            <a:extLst>
              <a:ext uri="{FF2B5EF4-FFF2-40B4-BE49-F238E27FC236}">
                <a16:creationId xmlns:a16="http://schemas.microsoft.com/office/drawing/2014/main" id="{F3C34CE6-0C35-496D-8C9E-2A391CB3095E}"/>
              </a:ext>
            </a:extLst>
          </p:cNvPr>
          <p:cNvSpPr txBox="1"/>
          <p:nvPr/>
        </p:nvSpPr>
        <p:spPr>
          <a:xfrm>
            <a:off x="6457950" y="2290986"/>
            <a:ext cx="1288300" cy="461665"/>
          </a:xfrm>
          <a:prstGeom prst="rect">
            <a:avLst/>
          </a:prstGeom>
          <a:noFill/>
        </p:spPr>
        <p:txBody>
          <a:bodyPr wrap="square">
            <a:spAutoFit/>
          </a:bodyPr>
          <a:lstStyle/>
          <a:p>
            <a:r>
              <a:rPr lang="en-US" altLang="ja-JP" sz="2400" b="1" noProof="1">
                <a:latin typeface="Consolas" panose="020B0609020204030204" pitchFamily="49" charset="0"/>
              </a:rPr>
              <a:t>x</a:t>
            </a:r>
            <a:r>
              <a:rPr lang="ja-JP" altLang="en-US" sz="2400" b="1" noProof="1">
                <a:latin typeface="Consolas" panose="020B0609020204030204" pitchFamily="49" charset="0"/>
              </a:rPr>
              <a:t> </a:t>
            </a:r>
            <a:r>
              <a:rPr lang="en-US" altLang="ja-JP" sz="2400" b="1" noProof="1">
                <a:latin typeface="Consolas" panose="020B0609020204030204" pitchFamily="49" charset="0"/>
              </a:rPr>
              <a:t>==</a:t>
            </a:r>
            <a:r>
              <a:rPr lang="ja-JP" altLang="en-US" sz="2400" b="1" noProof="1">
                <a:latin typeface="Consolas" panose="020B0609020204030204" pitchFamily="49" charset="0"/>
              </a:rPr>
              <a:t> </a:t>
            </a:r>
            <a:r>
              <a:rPr lang="en-US" altLang="ja-JP" sz="2400" b="1" noProof="1">
                <a:latin typeface="Consolas" panose="020B0609020204030204" pitchFamily="49" charset="0"/>
              </a:rPr>
              <a:t>3</a:t>
            </a:r>
            <a:endParaRPr lang="ja-JP" altLang="en-US" sz="2400" dirty="0">
              <a:latin typeface="Consolas" panose="020B0609020204030204" pitchFamily="49" charset="0"/>
            </a:endParaRPr>
          </a:p>
        </p:txBody>
      </p:sp>
      <p:sp>
        <p:nvSpPr>
          <p:cNvPr id="18" name="テキスト ボックス 17">
            <a:extLst>
              <a:ext uri="{FF2B5EF4-FFF2-40B4-BE49-F238E27FC236}">
                <a16:creationId xmlns:a16="http://schemas.microsoft.com/office/drawing/2014/main" id="{46C4C8E3-1CB0-4B76-B3D4-B14A566280EA}"/>
              </a:ext>
            </a:extLst>
          </p:cNvPr>
          <p:cNvSpPr txBox="1"/>
          <p:nvPr/>
        </p:nvSpPr>
        <p:spPr>
          <a:xfrm>
            <a:off x="6457950" y="2992942"/>
            <a:ext cx="1288300" cy="461665"/>
          </a:xfrm>
          <a:prstGeom prst="rect">
            <a:avLst/>
          </a:prstGeom>
          <a:noFill/>
        </p:spPr>
        <p:txBody>
          <a:bodyPr wrap="square">
            <a:spAutoFit/>
          </a:bodyPr>
          <a:lstStyle/>
          <a:p>
            <a:r>
              <a:rPr lang="en-US" altLang="ja-JP" sz="2400" b="1" noProof="1">
                <a:latin typeface="Consolas" panose="020B0609020204030204" pitchFamily="49" charset="0"/>
              </a:rPr>
              <a:t>x</a:t>
            </a:r>
            <a:r>
              <a:rPr lang="ja-JP" altLang="en-US" sz="2400" b="1" noProof="1">
                <a:latin typeface="Consolas" panose="020B0609020204030204" pitchFamily="49" charset="0"/>
              </a:rPr>
              <a:t> </a:t>
            </a:r>
            <a:r>
              <a:rPr lang="en-US" altLang="ja-JP" sz="2400" b="1" noProof="1">
                <a:latin typeface="Consolas" panose="020B0609020204030204" pitchFamily="49" charset="0"/>
              </a:rPr>
              <a:t>==</a:t>
            </a:r>
            <a:r>
              <a:rPr lang="ja-JP" altLang="en-US" sz="2400" b="1" noProof="1">
                <a:latin typeface="Consolas" panose="020B0609020204030204" pitchFamily="49" charset="0"/>
              </a:rPr>
              <a:t> </a:t>
            </a:r>
            <a:r>
              <a:rPr lang="en-US" altLang="ja-JP" sz="2400" b="1" noProof="1">
                <a:latin typeface="Consolas" panose="020B0609020204030204" pitchFamily="49" charset="0"/>
              </a:rPr>
              <a:t>8</a:t>
            </a:r>
            <a:endParaRPr lang="ja-JP" altLang="en-US" sz="2400" dirty="0">
              <a:latin typeface="Consolas" panose="020B0609020204030204" pitchFamily="49" charset="0"/>
            </a:endParaRPr>
          </a:p>
        </p:txBody>
      </p:sp>
      <p:sp>
        <p:nvSpPr>
          <p:cNvPr id="19" name="テキスト ボックス 18">
            <a:extLst>
              <a:ext uri="{FF2B5EF4-FFF2-40B4-BE49-F238E27FC236}">
                <a16:creationId xmlns:a16="http://schemas.microsoft.com/office/drawing/2014/main" id="{691621F9-EAFC-45BF-88D8-A8EDCFE1BAC9}"/>
              </a:ext>
            </a:extLst>
          </p:cNvPr>
          <p:cNvSpPr txBox="1"/>
          <p:nvPr/>
        </p:nvSpPr>
        <p:spPr>
          <a:xfrm>
            <a:off x="6457950" y="3358711"/>
            <a:ext cx="1288300" cy="461665"/>
          </a:xfrm>
          <a:prstGeom prst="rect">
            <a:avLst/>
          </a:prstGeom>
          <a:noFill/>
        </p:spPr>
        <p:txBody>
          <a:bodyPr wrap="square">
            <a:spAutoFit/>
          </a:bodyPr>
          <a:lstStyle/>
          <a:p>
            <a:r>
              <a:rPr lang="en-US" altLang="ja-JP" sz="2400" b="1" noProof="1">
                <a:latin typeface="Consolas" panose="020B0609020204030204" pitchFamily="49" charset="0"/>
              </a:rPr>
              <a:t>x</a:t>
            </a:r>
            <a:r>
              <a:rPr lang="ja-JP" altLang="en-US" sz="2400" b="1" noProof="1">
                <a:latin typeface="Consolas" panose="020B0609020204030204" pitchFamily="49" charset="0"/>
              </a:rPr>
              <a:t> </a:t>
            </a:r>
            <a:r>
              <a:rPr lang="en-US" altLang="ja-JP" sz="2400" b="1" noProof="1">
                <a:latin typeface="Consolas" panose="020B0609020204030204" pitchFamily="49" charset="0"/>
              </a:rPr>
              <a:t>==</a:t>
            </a:r>
            <a:r>
              <a:rPr lang="ja-JP" altLang="en-US" sz="2400" b="1" noProof="1">
                <a:latin typeface="Consolas" panose="020B0609020204030204" pitchFamily="49" charset="0"/>
              </a:rPr>
              <a:t> </a:t>
            </a:r>
            <a:r>
              <a:rPr lang="en-US" altLang="ja-JP" sz="2400" b="1" noProof="1">
                <a:latin typeface="Consolas" panose="020B0609020204030204" pitchFamily="49" charset="0"/>
              </a:rPr>
              <a:t>9</a:t>
            </a:r>
            <a:endParaRPr lang="ja-JP" altLang="en-US" sz="2400" dirty="0">
              <a:latin typeface="Consolas" panose="020B0609020204030204" pitchFamily="49" charset="0"/>
            </a:endParaRPr>
          </a:p>
        </p:txBody>
      </p:sp>
      <p:sp>
        <p:nvSpPr>
          <p:cNvPr id="20" name="テキスト ボックス 19">
            <a:extLst>
              <a:ext uri="{FF2B5EF4-FFF2-40B4-BE49-F238E27FC236}">
                <a16:creationId xmlns:a16="http://schemas.microsoft.com/office/drawing/2014/main" id="{6C7F85FF-5298-45B7-A1BA-398B9BC1622C}"/>
              </a:ext>
            </a:extLst>
          </p:cNvPr>
          <p:cNvSpPr txBox="1"/>
          <p:nvPr/>
        </p:nvSpPr>
        <p:spPr>
          <a:xfrm>
            <a:off x="6457950" y="3732225"/>
            <a:ext cx="1288300" cy="461665"/>
          </a:xfrm>
          <a:prstGeom prst="rect">
            <a:avLst/>
          </a:prstGeom>
          <a:noFill/>
        </p:spPr>
        <p:txBody>
          <a:bodyPr wrap="square">
            <a:spAutoFit/>
          </a:bodyPr>
          <a:lstStyle/>
          <a:p>
            <a:r>
              <a:rPr lang="en-US" altLang="ja-JP" sz="2400" b="1" noProof="1">
                <a:latin typeface="Consolas" panose="020B0609020204030204" pitchFamily="49" charset="0"/>
              </a:rPr>
              <a:t>x</a:t>
            </a:r>
            <a:r>
              <a:rPr lang="ja-JP" altLang="en-US" sz="2400" b="1" noProof="1">
                <a:latin typeface="Consolas" panose="020B0609020204030204" pitchFamily="49" charset="0"/>
              </a:rPr>
              <a:t> </a:t>
            </a:r>
            <a:r>
              <a:rPr lang="en-US" altLang="ja-JP" sz="2400" b="1" noProof="1">
                <a:latin typeface="Consolas" panose="020B0609020204030204" pitchFamily="49" charset="0"/>
              </a:rPr>
              <a:t>==</a:t>
            </a:r>
            <a:r>
              <a:rPr lang="ja-JP" altLang="en-US" sz="2400" b="1" noProof="1">
                <a:latin typeface="Consolas" panose="020B0609020204030204" pitchFamily="49" charset="0"/>
              </a:rPr>
              <a:t> </a:t>
            </a:r>
            <a:r>
              <a:rPr lang="en-US" altLang="ja-JP" sz="2400" b="1" noProof="1">
                <a:latin typeface="Consolas" panose="020B0609020204030204" pitchFamily="49" charset="0"/>
              </a:rPr>
              <a:t>1</a:t>
            </a:r>
            <a:endParaRPr lang="ja-JP" altLang="en-US" sz="2400" dirty="0">
              <a:latin typeface="Consolas" panose="020B0609020204030204" pitchFamily="49" charset="0"/>
            </a:endParaRPr>
          </a:p>
        </p:txBody>
      </p:sp>
      <p:sp>
        <p:nvSpPr>
          <p:cNvPr id="21" name="テキスト ボックス 20">
            <a:extLst>
              <a:ext uri="{FF2B5EF4-FFF2-40B4-BE49-F238E27FC236}">
                <a16:creationId xmlns:a16="http://schemas.microsoft.com/office/drawing/2014/main" id="{A622EF3A-E187-4C1D-A0F7-5D96AA7F8B01}"/>
              </a:ext>
            </a:extLst>
          </p:cNvPr>
          <p:cNvSpPr txBox="1"/>
          <p:nvPr/>
        </p:nvSpPr>
        <p:spPr>
          <a:xfrm>
            <a:off x="7611600" y="4057156"/>
            <a:ext cx="1288300" cy="461665"/>
          </a:xfrm>
          <a:prstGeom prst="rect">
            <a:avLst/>
          </a:prstGeom>
          <a:noFill/>
        </p:spPr>
        <p:txBody>
          <a:bodyPr wrap="square">
            <a:spAutoFit/>
          </a:bodyPr>
          <a:lstStyle/>
          <a:p>
            <a:r>
              <a:rPr lang="en-US" altLang="ja-JP" sz="2400" b="1" noProof="1">
                <a:latin typeface="Consolas" panose="020B0609020204030204" pitchFamily="49" charset="0"/>
              </a:rPr>
              <a:t>tmp==1</a:t>
            </a:r>
            <a:endParaRPr lang="ja-JP" altLang="en-US" sz="2400" dirty="0">
              <a:latin typeface="Consolas" panose="020B0609020204030204" pitchFamily="49" charset="0"/>
            </a:endParaRPr>
          </a:p>
        </p:txBody>
      </p:sp>
      <p:sp>
        <p:nvSpPr>
          <p:cNvPr id="22" name="テキスト ボックス 21">
            <a:extLst>
              <a:ext uri="{FF2B5EF4-FFF2-40B4-BE49-F238E27FC236}">
                <a16:creationId xmlns:a16="http://schemas.microsoft.com/office/drawing/2014/main" id="{59382C8F-C4E8-450F-ACD4-412179388933}"/>
              </a:ext>
            </a:extLst>
          </p:cNvPr>
          <p:cNvSpPr txBox="1"/>
          <p:nvPr/>
        </p:nvSpPr>
        <p:spPr>
          <a:xfrm>
            <a:off x="6457950" y="4373743"/>
            <a:ext cx="1288300" cy="461665"/>
          </a:xfrm>
          <a:prstGeom prst="rect">
            <a:avLst/>
          </a:prstGeom>
          <a:noFill/>
        </p:spPr>
        <p:txBody>
          <a:bodyPr wrap="square">
            <a:spAutoFit/>
          </a:bodyPr>
          <a:lstStyle/>
          <a:p>
            <a:r>
              <a:rPr lang="en-US" altLang="ja-JP" sz="2400" b="1" noProof="1">
                <a:latin typeface="Consolas" panose="020B0609020204030204" pitchFamily="49" charset="0"/>
              </a:rPr>
              <a:t>x</a:t>
            </a:r>
            <a:r>
              <a:rPr lang="ja-JP" altLang="en-US" sz="2400" b="1" noProof="1">
                <a:latin typeface="Consolas" panose="020B0609020204030204" pitchFamily="49" charset="0"/>
              </a:rPr>
              <a:t> </a:t>
            </a:r>
            <a:r>
              <a:rPr lang="en-US" altLang="ja-JP" sz="2400" b="1" noProof="1">
                <a:latin typeface="Consolas" panose="020B0609020204030204" pitchFamily="49" charset="0"/>
              </a:rPr>
              <a:t>==</a:t>
            </a:r>
            <a:r>
              <a:rPr lang="ja-JP" altLang="en-US" sz="2400" b="1" noProof="1">
                <a:latin typeface="Consolas" panose="020B0609020204030204" pitchFamily="49" charset="0"/>
              </a:rPr>
              <a:t> </a:t>
            </a:r>
            <a:r>
              <a:rPr lang="en-US" altLang="ja-JP" sz="2400" b="1" noProof="1">
                <a:latin typeface="Consolas" panose="020B0609020204030204" pitchFamily="49" charset="0"/>
              </a:rPr>
              <a:t>2</a:t>
            </a:r>
            <a:endParaRPr lang="ja-JP" altLang="en-US" sz="2400" dirty="0">
              <a:latin typeface="Consolas" panose="020B0609020204030204" pitchFamily="49" charset="0"/>
            </a:endParaRPr>
          </a:p>
        </p:txBody>
      </p:sp>
      <p:sp>
        <p:nvSpPr>
          <p:cNvPr id="36" name="テキスト ボックス 35">
            <a:extLst>
              <a:ext uri="{FF2B5EF4-FFF2-40B4-BE49-F238E27FC236}">
                <a16:creationId xmlns:a16="http://schemas.microsoft.com/office/drawing/2014/main" id="{C6A266A5-25D1-45F1-BA8A-3EFF41D00948}"/>
              </a:ext>
            </a:extLst>
          </p:cNvPr>
          <p:cNvSpPr txBox="1"/>
          <p:nvPr/>
        </p:nvSpPr>
        <p:spPr>
          <a:xfrm>
            <a:off x="6457950" y="4801029"/>
            <a:ext cx="1288300" cy="461665"/>
          </a:xfrm>
          <a:prstGeom prst="rect">
            <a:avLst/>
          </a:prstGeom>
          <a:noFill/>
        </p:spPr>
        <p:txBody>
          <a:bodyPr wrap="square">
            <a:spAutoFit/>
          </a:bodyPr>
          <a:lstStyle/>
          <a:p>
            <a:r>
              <a:rPr lang="en-US" altLang="ja-JP" sz="2400" b="1" noProof="1">
                <a:latin typeface="Consolas" panose="020B0609020204030204" pitchFamily="49" charset="0"/>
              </a:rPr>
              <a:t>x</a:t>
            </a:r>
            <a:r>
              <a:rPr lang="ja-JP" altLang="en-US" sz="2400" b="1" noProof="1">
                <a:latin typeface="Consolas" panose="020B0609020204030204" pitchFamily="49" charset="0"/>
              </a:rPr>
              <a:t> </a:t>
            </a:r>
            <a:r>
              <a:rPr lang="en-US" altLang="ja-JP" sz="2400" b="1" noProof="1">
                <a:latin typeface="Consolas" panose="020B0609020204030204" pitchFamily="49" charset="0"/>
              </a:rPr>
              <a:t>==</a:t>
            </a:r>
            <a:r>
              <a:rPr lang="ja-JP" altLang="en-US" sz="2400" b="1" noProof="1">
                <a:latin typeface="Consolas" panose="020B0609020204030204" pitchFamily="49" charset="0"/>
              </a:rPr>
              <a:t> </a:t>
            </a:r>
            <a:r>
              <a:rPr lang="en-US" altLang="ja-JP" sz="2400" b="1" noProof="1">
                <a:latin typeface="Consolas" panose="020B0609020204030204" pitchFamily="49" charset="0"/>
              </a:rPr>
              <a:t>3</a:t>
            </a:r>
            <a:endParaRPr lang="ja-JP" altLang="en-US" sz="2400" dirty="0">
              <a:latin typeface="Consolas" panose="020B0609020204030204" pitchFamily="49" charset="0"/>
            </a:endParaRPr>
          </a:p>
        </p:txBody>
      </p:sp>
      <p:sp>
        <p:nvSpPr>
          <p:cNvPr id="39" name="テキスト ボックス 38">
            <a:extLst>
              <a:ext uri="{FF2B5EF4-FFF2-40B4-BE49-F238E27FC236}">
                <a16:creationId xmlns:a16="http://schemas.microsoft.com/office/drawing/2014/main" id="{BA6F5903-5F5F-4027-8354-26F727CE61E0}"/>
              </a:ext>
            </a:extLst>
          </p:cNvPr>
          <p:cNvSpPr txBox="1"/>
          <p:nvPr/>
        </p:nvSpPr>
        <p:spPr>
          <a:xfrm>
            <a:off x="6457949" y="5546253"/>
            <a:ext cx="1447969" cy="461665"/>
          </a:xfrm>
          <a:prstGeom prst="rect">
            <a:avLst/>
          </a:prstGeom>
          <a:noFill/>
        </p:spPr>
        <p:txBody>
          <a:bodyPr wrap="square">
            <a:spAutoFit/>
          </a:bodyPr>
          <a:lstStyle/>
          <a:p>
            <a:r>
              <a:rPr lang="en-US" altLang="ja-JP" sz="2400" b="1" noProof="1">
                <a:latin typeface="Consolas" panose="020B0609020204030204" pitchFamily="49" charset="0"/>
              </a:rPr>
              <a:t>x</a:t>
            </a:r>
            <a:r>
              <a:rPr lang="ja-JP" altLang="en-US" sz="2400" b="1" noProof="1">
                <a:latin typeface="Consolas" panose="020B0609020204030204" pitchFamily="49" charset="0"/>
              </a:rPr>
              <a:t> </a:t>
            </a:r>
            <a:r>
              <a:rPr lang="en-US" altLang="ja-JP" sz="2400" b="1" noProof="1">
                <a:latin typeface="Consolas" panose="020B0609020204030204" pitchFamily="49" charset="0"/>
              </a:rPr>
              <a:t>==</a:t>
            </a:r>
            <a:r>
              <a:rPr lang="ja-JP" altLang="en-US" sz="2400" b="1" noProof="1">
                <a:latin typeface="Consolas" panose="020B0609020204030204" pitchFamily="49" charset="0"/>
              </a:rPr>
              <a:t> </a:t>
            </a:r>
            <a:r>
              <a:rPr lang="en-US" altLang="ja-JP" sz="2400" b="1" noProof="1">
                <a:latin typeface="Consolas" panose="020B0609020204030204" pitchFamily="49" charset="0"/>
              </a:rPr>
              <a:t>10</a:t>
            </a:r>
            <a:endParaRPr lang="ja-JP" altLang="en-US" sz="2400" dirty="0">
              <a:latin typeface="Consolas" panose="020B0609020204030204" pitchFamily="49" charset="0"/>
            </a:endParaRPr>
          </a:p>
        </p:txBody>
      </p:sp>
      <p:sp>
        <p:nvSpPr>
          <p:cNvPr id="42" name="テキスト ボックス 41">
            <a:extLst>
              <a:ext uri="{FF2B5EF4-FFF2-40B4-BE49-F238E27FC236}">
                <a16:creationId xmlns:a16="http://schemas.microsoft.com/office/drawing/2014/main" id="{535F7F03-6119-4CBD-8CB9-28C6F9C1AA34}"/>
              </a:ext>
            </a:extLst>
          </p:cNvPr>
          <p:cNvSpPr txBox="1"/>
          <p:nvPr/>
        </p:nvSpPr>
        <p:spPr>
          <a:xfrm>
            <a:off x="7611600" y="1749249"/>
            <a:ext cx="1288300" cy="461665"/>
          </a:xfrm>
          <a:prstGeom prst="rect">
            <a:avLst/>
          </a:prstGeom>
          <a:noFill/>
        </p:spPr>
        <p:txBody>
          <a:bodyPr wrap="square">
            <a:spAutoFit/>
          </a:bodyPr>
          <a:lstStyle/>
          <a:p>
            <a:r>
              <a:rPr lang="en-US" altLang="ja-JP" sz="2400" b="1" noProof="1">
                <a:latin typeface="Consolas" panose="020B0609020204030204" pitchFamily="49" charset="0"/>
              </a:rPr>
              <a:t>tmp==1</a:t>
            </a:r>
            <a:endParaRPr lang="ja-JP" altLang="en-US" sz="2400" dirty="0">
              <a:latin typeface="Consolas" panose="020B0609020204030204" pitchFamily="49" charset="0"/>
            </a:endParaRPr>
          </a:p>
        </p:txBody>
      </p:sp>
      <p:sp>
        <p:nvSpPr>
          <p:cNvPr id="43" name="テキスト ボックス 42">
            <a:extLst>
              <a:ext uri="{FF2B5EF4-FFF2-40B4-BE49-F238E27FC236}">
                <a16:creationId xmlns:a16="http://schemas.microsoft.com/office/drawing/2014/main" id="{15B58008-28A7-426E-B1BE-C31BCAC98519}"/>
              </a:ext>
            </a:extLst>
          </p:cNvPr>
          <p:cNvSpPr txBox="1"/>
          <p:nvPr/>
        </p:nvSpPr>
        <p:spPr>
          <a:xfrm>
            <a:off x="7611600" y="2088581"/>
            <a:ext cx="1288300" cy="461665"/>
          </a:xfrm>
          <a:prstGeom prst="rect">
            <a:avLst/>
          </a:prstGeom>
          <a:noFill/>
        </p:spPr>
        <p:txBody>
          <a:bodyPr wrap="square">
            <a:spAutoFit/>
          </a:bodyPr>
          <a:lstStyle/>
          <a:p>
            <a:r>
              <a:rPr lang="en-US" altLang="ja-JP" sz="2400" b="1" noProof="1">
                <a:latin typeface="Consolas" panose="020B0609020204030204" pitchFamily="49" charset="0"/>
              </a:rPr>
              <a:t>tmp==2</a:t>
            </a:r>
            <a:endParaRPr lang="ja-JP" altLang="en-US" sz="2400" dirty="0">
              <a:latin typeface="Consolas" panose="020B0609020204030204" pitchFamily="49" charset="0"/>
            </a:endParaRPr>
          </a:p>
        </p:txBody>
      </p:sp>
      <p:sp>
        <p:nvSpPr>
          <p:cNvPr id="44" name="テキスト ボックス 43">
            <a:extLst>
              <a:ext uri="{FF2B5EF4-FFF2-40B4-BE49-F238E27FC236}">
                <a16:creationId xmlns:a16="http://schemas.microsoft.com/office/drawing/2014/main" id="{9EF2BAF4-FC5B-4FF0-A06F-BD0EB15CC82C}"/>
              </a:ext>
            </a:extLst>
          </p:cNvPr>
          <p:cNvSpPr txBox="1"/>
          <p:nvPr/>
        </p:nvSpPr>
        <p:spPr>
          <a:xfrm>
            <a:off x="7611600" y="2460835"/>
            <a:ext cx="1288300" cy="461665"/>
          </a:xfrm>
          <a:prstGeom prst="rect">
            <a:avLst/>
          </a:prstGeom>
          <a:noFill/>
        </p:spPr>
        <p:txBody>
          <a:bodyPr wrap="square">
            <a:spAutoFit/>
          </a:bodyPr>
          <a:lstStyle/>
          <a:p>
            <a:r>
              <a:rPr lang="en-US" altLang="ja-JP" sz="2400" b="1" noProof="1">
                <a:latin typeface="Consolas" panose="020B0609020204030204" pitchFamily="49" charset="0"/>
              </a:rPr>
              <a:t>tmp==3</a:t>
            </a:r>
            <a:endParaRPr lang="ja-JP" altLang="en-US" sz="2400" dirty="0">
              <a:latin typeface="Consolas" panose="020B0609020204030204" pitchFamily="49" charset="0"/>
            </a:endParaRPr>
          </a:p>
        </p:txBody>
      </p:sp>
      <p:sp>
        <p:nvSpPr>
          <p:cNvPr id="45" name="テキスト ボックス 44">
            <a:extLst>
              <a:ext uri="{FF2B5EF4-FFF2-40B4-BE49-F238E27FC236}">
                <a16:creationId xmlns:a16="http://schemas.microsoft.com/office/drawing/2014/main" id="{16266CCC-3A69-4047-8C7C-4BABB6555D3E}"/>
              </a:ext>
            </a:extLst>
          </p:cNvPr>
          <p:cNvSpPr txBox="1"/>
          <p:nvPr/>
        </p:nvSpPr>
        <p:spPr>
          <a:xfrm>
            <a:off x="7611600" y="3139953"/>
            <a:ext cx="1288300" cy="461665"/>
          </a:xfrm>
          <a:prstGeom prst="rect">
            <a:avLst/>
          </a:prstGeom>
          <a:noFill/>
        </p:spPr>
        <p:txBody>
          <a:bodyPr wrap="square">
            <a:spAutoFit/>
          </a:bodyPr>
          <a:lstStyle/>
          <a:p>
            <a:r>
              <a:rPr lang="en-US" altLang="ja-JP" sz="2400" b="1" noProof="1">
                <a:latin typeface="Consolas" panose="020B0609020204030204" pitchFamily="49" charset="0"/>
              </a:rPr>
              <a:t>tmp==8</a:t>
            </a:r>
            <a:endParaRPr lang="ja-JP" altLang="en-US" sz="2400" dirty="0">
              <a:latin typeface="Consolas" panose="020B0609020204030204" pitchFamily="49" charset="0"/>
            </a:endParaRPr>
          </a:p>
        </p:txBody>
      </p:sp>
      <p:sp>
        <p:nvSpPr>
          <p:cNvPr id="46" name="テキスト ボックス 45">
            <a:extLst>
              <a:ext uri="{FF2B5EF4-FFF2-40B4-BE49-F238E27FC236}">
                <a16:creationId xmlns:a16="http://schemas.microsoft.com/office/drawing/2014/main" id="{150342F9-2BD1-4053-84B0-7BF332817265}"/>
              </a:ext>
            </a:extLst>
          </p:cNvPr>
          <p:cNvSpPr txBox="1"/>
          <p:nvPr/>
        </p:nvSpPr>
        <p:spPr>
          <a:xfrm>
            <a:off x="7611600" y="3512207"/>
            <a:ext cx="1288300" cy="461665"/>
          </a:xfrm>
          <a:prstGeom prst="rect">
            <a:avLst/>
          </a:prstGeom>
          <a:noFill/>
        </p:spPr>
        <p:txBody>
          <a:bodyPr wrap="square">
            <a:spAutoFit/>
          </a:bodyPr>
          <a:lstStyle/>
          <a:p>
            <a:r>
              <a:rPr lang="en-US" altLang="ja-JP" sz="2400" b="1" noProof="1">
                <a:latin typeface="Consolas" panose="020B0609020204030204" pitchFamily="49" charset="0"/>
              </a:rPr>
              <a:t>tmp==9</a:t>
            </a:r>
            <a:endParaRPr lang="ja-JP" altLang="en-US" sz="2400" dirty="0">
              <a:latin typeface="Consolas" panose="020B0609020204030204" pitchFamily="49" charset="0"/>
            </a:endParaRPr>
          </a:p>
        </p:txBody>
      </p:sp>
      <p:sp>
        <p:nvSpPr>
          <p:cNvPr id="47" name="テキスト ボックス 46">
            <a:extLst>
              <a:ext uri="{FF2B5EF4-FFF2-40B4-BE49-F238E27FC236}">
                <a16:creationId xmlns:a16="http://schemas.microsoft.com/office/drawing/2014/main" id="{51CC6BE1-FF6A-49C1-996E-DC6FFDEA9B5D}"/>
              </a:ext>
            </a:extLst>
          </p:cNvPr>
          <p:cNvSpPr txBox="1"/>
          <p:nvPr/>
        </p:nvSpPr>
        <p:spPr>
          <a:xfrm>
            <a:off x="5218349" y="4553596"/>
            <a:ext cx="1288300" cy="461665"/>
          </a:xfrm>
          <a:prstGeom prst="rect">
            <a:avLst/>
          </a:prstGeom>
          <a:noFill/>
        </p:spPr>
        <p:txBody>
          <a:bodyPr wrap="square">
            <a:spAutoFit/>
          </a:bodyPr>
          <a:lstStyle/>
          <a:p>
            <a:r>
              <a:rPr lang="en-US" altLang="ja-JP" sz="2400" b="1" noProof="1">
                <a:latin typeface="Consolas" panose="020B0609020204030204" pitchFamily="49" charset="0"/>
              </a:rPr>
              <a:t>tmp==2</a:t>
            </a:r>
            <a:endParaRPr lang="ja-JP" altLang="en-US" sz="2400" dirty="0">
              <a:latin typeface="Consolas" panose="020B0609020204030204" pitchFamily="49" charset="0"/>
            </a:endParaRPr>
          </a:p>
        </p:txBody>
      </p:sp>
      <p:sp>
        <p:nvSpPr>
          <p:cNvPr id="48" name="テキスト ボックス 47">
            <a:extLst>
              <a:ext uri="{FF2B5EF4-FFF2-40B4-BE49-F238E27FC236}">
                <a16:creationId xmlns:a16="http://schemas.microsoft.com/office/drawing/2014/main" id="{AD7FF8A9-C660-4776-B53B-5AED93266625}"/>
              </a:ext>
            </a:extLst>
          </p:cNvPr>
          <p:cNvSpPr txBox="1"/>
          <p:nvPr/>
        </p:nvSpPr>
        <p:spPr>
          <a:xfrm>
            <a:off x="5218349" y="4980882"/>
            <a:ext cx="1288300" cy="461665"/>
          </a:xfrm>
          <a:prstGeom prst="rect">
            <a:avLst/>
          </a:prstGeom>
          <a:noFill/>
        </p:spPr>
        <p:txBody>
          <a:bodyPr wrap="square">
            <a:spAutoFit/>
          </a:bodyPr>
          <a:lstStyle/>
          <a:p>
            <a:r>
              <a:rPr lang="en-US" altLang="ja-JP" sz="2400" b="1" noProof="1">
                <a:latin typeface="Consolas" panose="020B0609020204030204" pitchFamily="49" charset="0"/>
              </a:rPr>
              <a:t>tmp==3</a:t>
            </a:r>
            <a:endParaRPr lang="ja-JP" altLang="en-US" sz="2400" dirty="0">
              <a:latin typeface="Consolas" panose="020B0609020204030204" pitchFamily="49" charset="0"/>
            </a:endParaRPr>
          </a:p>
        </p:txBody>
      </p:sp>
      <p:sp>
        <p:nvSpPr>
          <p:cNvPr id="49" name="テキスト ボックス 48">
            <a:extLst>
              <a:ext uri="{FF2B5EF4-FFF2-40B4-BE49-F238E27FC236}">
                <a16:creationId xmlns:a16="http://schemas.microsoft.com/office/drawing/2014/main" id="{614CFF1B-840F-4574-9B45-C5579FF5F163}"/>
              </a:ext>
            </a:extLst>
          </p:cNvPr>
          <p:cNvSpPr txBox="1"/>
          <p:nvPr/>
        </p:nvSpPr>
        <p:spPr>
          <a:xfrm>
            <a:off x="5218349" y="5472732"/>
            <a:ext cx="1288300" cy="461665"/>
          </a:xfrm>
          <a:prstGeom prst="rect">
            <a:avLst/>
          </a:prstGeom>
          <a:noFill/>
        </p:spPr>
        <p:txBody>
          <a:bodyPr wrap="square">
            <a:spAutoFit/>
          </a:bodyPr>
          <a:lstStyle/>
          <a:p>
            <a:r>
              <a:rPr lang="en-US" altLang="ja-JP" sz="2400" b="1" noProof="1">
                <a:latin typeface="Consolas" panose="020B0609020204030204" pitchFamily="49" charset="0"/>
              </a:rPr>
              <a:t>tmp==9</a:t>
            </a:r>
            <a:endParaRPr lang="ja-JP" altLang="en-US" sz="2400" dirty="0">
              <a:latin typeface="Consolas" panose="020B0609020204030204" pitchFamily="49" charset="0"/>
            </a:endParaRPr>
          </a:p>
        </p:txBody>
      </p:sp>
      <p:sp>
        <p:nvSpPr>
          <p:cNvPr id="50" name="テキスト ボックス 49">
            <a:extLst>
              <a:ext uri="{FF2B5EF4-FFF2-40B4-BE49-F238E27FC236}">
                <a16:creationId xmlns:a16="http://schemas.microsoft.com/office/drawing/2014/main" id="{BC424717-995C-4F38-913C-2A30AC32075A}"/>
              </a:ext>
            </a:extLst>
          </p:cNvPr>
          <p:cNvSpPr txBox="1"/>
          <p:nvPr/>
        </p:nvSpPr>
        <p:spPr>
          <a:xfrm>
            <a:off x="5218349" y="4052984"/>
            <a:ext cx="1239600" cy="461665"/>
          </a:xfrm>
          <a:prstGeom prst="rect">
            <a:avLst/>
          </a:prstGeom>
          <a:noFill/>
        </p:spPr>
        <p:txBody>
          <a:bodyPr wrap="square">
            <a:spAutoFit/>
          </a:bodyPr>
          <a:lstStyle/>
          <a:p>
            <a:r>
              <a:rPr lang="en-US" altLang="ja-JP" sz="2400" b="1" noProof="1">
                <a:latin typeface="Consolas" panose="020B0609020204030204" pitchFamily="49" charset="0"/>
              </a:rPr>
              <a:t>tmp==1</a:t>
            </a:r>
            <a:endParaRPr lang="ja-JP" altLang="en-US" sz="2400" dirty="0">
              <a:latin typeface="Consolas" panose="020B0609020204030204" pitchFamily="49" charset="0"/>
            </a:endParaRPr>
          </a:p>
        </p:txBody>
      </p:sp>
      <p:sp>
        <p:nvSpPr>
          <p:cNvPr id="51" name="テキスト ボックス 50">
            <a:extLst>
              <a:ext uri="{FF2B5EF4-FFF2-40B4-BE49-F238E27FC236}">
                <a16:creationId xmlns:a16="http://schemas.microsoft.com/office/drawing/2014/main" id="{96E07246-1EC9-47E3-AB74-435B6D5584C5}"/>
              </a:ext>
            </a:extLst>
          </p:cNvPr>
          <p:cNvSpPr txBox="1"/>
          <p:nvPr/>
        </p:nvSpPr>
        <p:spPr>
          <a:xfrm>
            <a:off x="6457950" y="5926388"/>
            <a:ext cx="1288300" cy="461665"/>
          </a:xfrm>
          <a:prstGeom prst="rect">
            <a:avLst/>
          </a:prstGeom>
          <a:noFill/>
        </p:spPr>
        <p:txBody>
          <a:bodyPr wrap="square">
            <a:spAutoFit/>
          </a:bodyPr>
          <a:lstStyle/>
          <a:p>
            <a:r>
              <a:rPr lang="en-US" altLang="ja-JP" sz="2400" b="1" noProof="1">
                <a:latin typeface="Consolas" panose="020B0609020204030204" pitchFamily="49" charset="0"/>
              </a:rPr>
              <a:t>x</a:t>
            </a:r>
            <a:r>
              <a:rPr lang="ja-JP" altLang="en-US" sz="2400" b="1" noProof="1">
                <a:latin typeface="Consolas" panose="020B0609020204030204" pitchFamily="49" charset="0"/>
              </a:rPr>
              <a:t> </a:t>
            </a:r>
            <a:r>
              <a:rPr lang="en-US" altLang="ja-JP" sz="2400" b="1" noProof="1">
                <a:latin typeface="Consolas" panose="020B0609020204030204" pitchFamily="49" charset="0"/>
              </a:rPr>
              <a:t>==</a:t>
            </a:r>
            <a:r>
              <a:rPr lang="ja-JP" altLang="en-US" sz="2400" b="1" noProof="1">
                <a:latin typeface="Consolas" panose="020B0609020204030204" pitchFamily="49" charset="0"/>
              </a:rPr>
              <a:t> </a:t>
            </a:r>
            <a:r>
              <a:rPr lang="en-US" altLang="ja-JP" sz="2400" b="1" noProof="1">
                <a:latin typeface="Consolas" panose="020B0609020204030204" pitchFamily="49" charset="0"/>
              </a:rPr>
              <a:t>2</a:t>
            </a:r>
            <a:endParaRPr lang="ja-JP" altLang="en-US" sz="2400" dirty="0">
              <a:latin typeface="Consolas" panose="020B0609020204030204" pitchFamily="49" charset="0"/>
            </a:endParaRPr>
          </a:p>
        </p:txBody>
      </p:sp>
      <p:cxnSp>
        <p:nvCxnSpPr>
          <p:cNvPr id="55" name="コネクタ: 曲線 54">
            <a:extLst>
              <a:ext uri="{FF2B5EF4-FFF2-40B4-BE49-F238E27FC236}">
                <a16:creationId xmlns:a16="http://schemas.microsoft.com/office/drawing/2014/main" id="{0B552F8C-844E-410A-AB6A-50F06411E6D2}"/>
              </a:ext>
            </a:extLst>
          </p:cNvPr>
          <p:cNvCxnSpPr>
            <a:endCxn id="11" idx="0"/>
          </p:cNvCxnSpPr>
          <p:nvPr/>
        </p:nvCxnSpPr>
        <p:spPr>
          <a:xfrm rot="10800000" flipV="1">
            <a:off x="5862499" y="1187027"/>
            <a:ext cx="595450" cy="5430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コネクタ: 曲線 55">
            <a:extLst>
              <a:ext uri="{FF2B5EF4-FFF2-40B4-BE49-F238E27FC236}">
                <a16:creationId xmlns:a16="http://schemas.microsoft.com/office/drawing/2014/main" id="{00460451-7190-4DCF-8194-25EADDABC36D}"/>
              </a:ext>
            </a:extLst>
          </p:cNvPr>
          <p:cNvCxnSpPr>
            <a:cxnSpLocks/>
            <a:stCxn id="11" idx="2"/>
            <a:endCxn id="20" idx="1"/>
          </p:cNvCxnSpPr>
          <p:nvPr/>
        </p:nvCxnSpPr>
        <p:spPr>
          <a:xfrm rot="16200000" flipH="1">
            <a:off x="5030195" y="2535303"/>
            <a:ext cx="2260058" cy="59545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コネクタ: 曲線 58">
            <a:extLst>
              <a:ext uri="{FF2B5EF4-FFF2-40B4-BE49-F238E27FC236}">
                <a16:creationId xmlns:a16="http://schemas.microsoft.com/office/drawing/2014/main" id="{7A640361-59D6-46C0-BA22-76C072888C91}"/>
              </a:ext>
            </a:extLst>
          </p:cNvPr>
          <p:cNvCxnSpPr>
            <a:cxnSpLocks/>
            <a:stCxn id="20" idx="3"/>
            <a:endCxn id="21" idx="0"/>
          </p:cNvCxnSpPr>
          <p:nvPr/>
        </p:nvCxnSpPr>
        <p:spPr>
          <a:xfrm>
            <a:off x="7746250" y="3963058"/>
            <a:ext cx="509500" cy="9409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コネクタ: 曲線 61">
            <a:extLst>
              <a:ext uri="{FF2B5EF4-FFF2-40B4-BE49-F238E27FC236}">
                <a16:creationId xmlns:a16="http://schemas.microsoft.com/office/drawing/2014/main" id="{72729874-076D-440A-8FC3-2F3E59B7CF35}"/>
              </a:ext>
            </a:extLst>
          </p:cNvPr>
          <p:cNvCxnSpPr>
            <a:cxnSpLocks/>
            <a:stCxn id="21" idx="2"/>
            <a:endCxn id="51" idx="3"/>
          </p:cNvCxnSpPr>
          <p:nvPr/>
        </p:nvCxnSpPr>
        <p:spPr>
          <a:xfrm rot="5400000">
            <a:off x="7181800" y="5083271"/>
            <a:ext cx="1638400" cy="50950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コネクタ: 曲線 65">
            <a:extLst>
              <a:ext uri="{FF2B5EF4-FFF2-40B4-BE49-F238E27FC236}">
                <a16:creationId xmlns:a16="http://schemas.microsoft.com/office/drawing/2014/main" id="{A8086B5B-8835-4C6D-B22A-671FABB4D67C}"/>
              </a:ext>
            </a:extLst>
          </p:cNvPr>
          <p:cNvCxnSpPr>
            <a:cxnSpLocks/>
            <a:stCxn id="6" idx="3"/>
            <a:endCxn id="12" idx="0"/>
          </p:cNvCxnSpPr>
          <p:nvPr/>
        </p:nvCxnSpPr>
        <p:spPr>
          <a:xfrm>
            <a:off x="7746250" y="1187028"/>
            <a:ext cx="509500" cy="5430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コネクタ: 曲線 68">
            <a:extLst>
              <a:ext uri="{FF2B5EF4-FFF2-40B4-BE49-F238E27FC236}">
                <a16:creationId xmlns:a16="http://schemas.microsoft.com/office/drawing/2014/main" id="{ABAE55FA-B404-4F94-9DB3-027CA12FC9FF}"/>
              </a:ext>
            </a:extLst>
          </p:cNvPr>
          <p:cNvCxnSpPr>
            <a:cxnSpLocks/>
            <a:stCxn id="12" idx="1"/>
            <a:endCxn id="7" idx="0"/>
          </p:cNvCxnSpPr>
          <p:nvPr/>
        </p:nvCxnSpPr>
        <p:spPr>
          <a:xfrm rot="10800000" flipV="1">
            <a:off x="7102100" y="1472167"/>
            <a:ext cx="509500" cy="8979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コネクタ: 曲線 74">
            <a:extLst>
              <a:ext uri="{FF2B5EF4-FFF2-40B4-BE49-F238E27FC236}">
                <a16:creationId xmlns:a16="http://schemas.microsoft.com/office/drawing/2014/main" id="{767A4BA0-B45F-46E9-ACAA-E5A9B458D5FF}"/>
              </a:ext>
            </a:extLst>
          </p:cNvPr>
          <p:cNvCxnSpPr>
            <a:cxnSpLocks/>
            <a:stCxn id="20" idx="1"/>
            <a:endCxn id="50" idx="0"/>
          </p:cNvCxnSpPr>
          <p:nvPr/>
        </p:nvCxnSpPr>
        <p:spPr>
          <a:xfrm rot="10800000" flipV="1">
            <a:off x="5838150" y="3963058"/>
            <a:ext cx="619801" cy="8992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コネクタ: 曲線 77">
            <a:extLst>
              <a:ext uri="{FF2B5EF4-FFF2-40B4-BE49-F238E27FC236}">
                <a16:creationId xmlns:a16="http://schemas.microsoft.com/office/drawing/2014/main" id="{D07A1A80-116F-47F0-9C1B-ECF06D4E4A41}"/>
              </a:ext>
            </a:extLst>
          </p:cNvPr>
          <p:cNvCxnSpPr>
            <a:cxnSpLocks/>
            <a:stCxn id="50" idx="3"/>
            <a:endCxn id="22" idx="0"/>
          </p:cNvCxnSpPr>
          <p:nvPr/>
        </p:nvCxnSpPr>
        <p:spPr>
          <a:xfrm>
            <a:off x="6457949" y="4283817"/>
            <a:ext cx="644151" cy="8992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F71D5864-4186-4B6F-9E42-0FFECBF89642}"/>
              </a:ext>
            </a:extLst>
          </p:cNvPr>
          <p:cNvSpPr txBox="1"/>
          <p:nvPr/>
        </p:nvSpPr>
        <p:spPr>
          <a:xfrm rot="5400000">
            <a:off x="6781480" y="5194771"/>
            <a:ext cx="641239" cy="461665"/>
          </a:xfrm>
          <a:prstGeom prst="rect">
            <a:avLst/>
          </a:prstGeom>
          <a:noFill/>
        </p:spPr>
        <p:txBody>
          <a:bodyPr wrap="square">
            <a:spAutoFit/>
          </a:bodyPr>
          <a:lstStyle/>
          <a:p>
            <a:r>
              <a:rPr lang="en-US" altLang="ja-JP" sz="2400" dirty="0">
                <a:latin typeface="Consolas" panose="020B0609020204030204" pitchFamily="49" charset="0"/>
              </a:rPr>
              <a:t>...</a:t>
            </a:r>
            <a:endParaRPr lang="ja-JP" altLang="en-US" sz="2400" dirty="0">
              <a:latin typeface="Consolas" panose="020B0609020204030204" pitchFamily="49" charset="0"/>
            </a:endParaRPr>
          </a:p>
        </p:txBody>
      </p:sp>
      <p:sp>
        <p:nvSpPr>
          <p:cNvPr id="52" name="テキスト ボックス 51">
            <a:extLst>
              <a:ext uri="{FF2B5EF4-FFF2-40B4-BE49-F238E27FC236}">
                <a16:creationId xmlns:a16="http://schemas.microsoft.com/office/drawing/2014/main" id="{F57118DA-4588-472C-B212-EDE3DB95B7C3}"/>
              </a:ext>
            </a:extLst>
          </p:cNvPr>
          <p:cNvSpPr txBox="1"/>
          <p:nvPr/>
        </p:nvSpPr>
        <p:spPr>
          <a:xfrm rot="5400000">
            <a:off x="6781480" y="2648351"/>
            <a:ext cx="641239" cy="461665"/>
          </a:xfrm>
          <a:prstGeom prst="rect">
            <a:avLst/>
          </a:prstGeom>
          <a:noFill/>
        </p:spPr>
        <p:txBody>
          <a:bodyPr wrap="square">
            <a:spAutoFit/>
          </a:bodyPr>
          <a:lstStyle/>
          <a:p>
            <a:r>
              <a:rPr lang="en-US" altLang="ja-JP" sz="2400" dirty="0">
                <a:latin typeface="Consolas" panose="020B0609020204030204" pitchFamily="49" charset="0"/>
              </a:rPr>
              <a:t>...</a:t>
            </a:r>
            <a:endParaRPr lang="ja-JP" altLang="en-US" sz="2400" dirty="0">
              <a:latin typeface="Consolas" panose="020B0609020204030204" pitchFamily="49" charset="0"/>
            </a:endParaRPr>
          </a:p>
        </p:txBody>
      </p:sp>
      <p:sp>
        <p:nvSpPr>
          <p:cNvPr id="15" name="テキスト ボックス 14">
            <a:extLst>
              <a:ext uri="{FF2B5EF4-FFF2-40B4-BE49-F238E27FC236}">
                <a16:creationId xmlns:a16="http://schemas.microsoft.com/office/drawing/2014/main" id="{284CB8A7-D65D-4F8C-A002-C755086F6CD9}"/>
              </a:ext>
            </a:extLst>
          </p:cNvPr>
          <p:cNvSpPr txBox="1"/>
          <p:nvPr/>
        </p:nvSpPr>
        <p:spPr>
          <a:xfrm rot="5400000">
            <a:off x="5716973" y="5278233"/>
            <a:ext cx="320620" cy="461665"/>
          </a:xfrm>
          <a:prstGeom prst="rect">
            <a:avLst/>
          </a:prstGeom>
          <a:noFill/>
        </p:spPr>
        <p:txBody>
          <a:bodyPr wrap="square">
            <a:spAutoFit/>
          </a:bodyPr>
          <a:lstStyle/>
          <a:p>
            <a:r>
              <a:rPr lang="en-US" altLang="ja-JP" sz="2400" dirty="0">
                <a:latin typeface="Consolas" panose="020B0609020204030204" pitchFamily="49" charset="0"/>
              </a:rPr>
              <a:t>…</a:t>
            </a:r>
            <a:endParaRPr lang="ja-JP" altLang="en-US" sz="2400" dirty="0">
              <a:latin typeface="Consolas" panose="020B0609020204030204" pitchFamily="49" charset="0"/>
            </a:endParaRPr>
          </a:p>
        </p:txBody>
      </p:sp>
      <p:sp>
        <p:nvSpPr>
          <p:cNvPr id="16" name="テキスト ボックス 15">
            <a:extLst>
              <a:ext uri="{FF2B5EF4-FFF2-40B4-BE49-F238E27FC236}">
                <a16:creationId xmlns:a16="http://schemas.microsoft.com/office/drawing/2014/main" id="{26D81F2D-1FBC-4EE4-A4E9-76F3C6C9C984}"/>
              </a:ext>
            </a:extLst>
          </p:cNvPr>
          <p:cNvSpPr txBox="1"/>
          <p:nvPr/>
        </p:nvSpPr>
        <p:spPr>
          <a:xfrm rot="5400000">
            <a:off x="8125899" y="2828504"/>
            <a:ext cx="320620" cy="461665"/>
          </a:xfrm>
          <a:prstGeom prst="rect">
            <a:avLst/>
          </a:prstGeom>
          <a:noFill/>
        </p:spPr>
        <p:txBody>
          <a:bodyPr wrap="square">
            <a:spAutoFit/>
          </a:bodyPr>
          <a:lstStyle/>
          <a:p>
            <a:r>
              <a:rPr lang="en-US" altLang="ja-JP" sz="2400" dirty="0">
                <a:latin typeface="Consolas" panose="020B0609020204030204" pitchFamily="49" charset="0"/>
              </a:rPr>
              <a:t>…</a:t>
            </a:r>
            <a:endParaRPr lang="ja-JP" altLang="en-US" sz="2400" dirty="0">
              <a:latin typeface="Consolas" panose="020B0609020204030204" pitchFamily="49" charset="0"/>
            </a:endParaRPr>
          </a:p>
        </p:txBody>
      </p:sp>
    </p:spTree>
    <p:extLst>
      <p:ext uri="{BB962C8B-B14F-4D97-AF65-F5344CB8AC3E}">
        <p14:creationId xmlns:p14="http://schemas.microsoft.com/office/powerpoint/2010/main" val="1152956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7326E6-1D7D-44D0-836B-388BFE717FF4}"/>
              </a:ext>
            </a:extLst>
          </p:cNvPr>
          <p:cNvSpPr>
            <a:spLocks noGrp="1"/>
          </p:cNvSpPr>
          <p:nvPr>
            <p:ph type="title"/>
          </p:nvPr>
        </p:nvSpPr>
        <p:spPr/>
        <p:txBody>
          <a:bodyPr/>
          <a:lstStyle/>
          <a:p>
            <a:r>
              <a:rPr lang="ja-JP" altLang="en-US" dirty="0"/>
              <a:t>適用</a:t>
            </a:r>
            <a:r>
              <a:rPr kumimoji="1" lang="ja-JP" altLang="en-US" dirty="0"/>
              <a:t>例</a:t>
            </a:r>
          </a:p>
        </p:txBody>
      </p:sp>
      <p:sp>
        <p:nvSpPr>
          <p:cNvPr id="3" name="コンテンツ プレースホルダー 2">
            <a:extLst>
              <a:ext uri="{FF2B5EF4-FFF2-40B4-BE49-F238E27FC236}">
                <a16:creationId xmlns:a16="http://schemas.microsoft.com/office/drawing/2014/main" id="{AD6A085F-5896-4598-872E-22E3C8C00061}"/>
              </a:ext>
            </a:extLst>
          </p:cNvPr>
          <p:cNvSpPr>
            <a:spLocks noGrp="1"/>
          </p:cNvSpPr>
          <p:nvPr>
            <p:ph idx="1"/>
          </p:nvPr>
        </p:nvSpPr>
        <p:spPr/>
        <p:txBody>
          <a:bodyPr>
            <a:normAutofit/>
          </a:bodyPr>
          <a:lstStyle/>
          <a:p>
            <a:r>
              <a:rPr lang="en-US" altLang="ja-JP" sz="2400" dirty="0"/>
              <a:t>The Toyota Investigation</a:t>
            </a:r>
            <a:endParaRPr kumimoji="1" lang="en-US" altLang="ja-JP" sz="2400" dirty="0"/>
          </a:p>
          <a:p>
            <a:pPr lvl="1"/>
            <a:r>
              <a:rPr lang="en-US" altLang="ja-JP" sz="2000" dirty="0"/>
              <a:t>Camry MY05 </a:t>
            </a:r>
            <a:r>
              <a:rPr lang="ja-JP" altLang="en-US" sz="2000" dirty="0"/>
              <a:t>急加速問題</a:t>
            </a:r>
            <a:br>
              <a:rPr lang="en-US" altLang="ja-JP" sz="2000" dirty="0"/>
            </a:br>
            <a:r>
              <a:rPr lang="en-US" altLang="ja-JP" sz="2000" dirty="0"/>
              <a:t>NASA</a:t>
            </a:r>
            <a:r>
              <a:rPr lang="ja-JP" altLang="en-US" sz="2000" dirty="0"/>
              <a:t>による独立検証</a:t>
            </a:r>
            <a:endParaRPr lang="en-US" altLang="ja-JP" sz="2000" dirty="0"/>
          </a:p>
          <a:p>
            <a:pPr lvl="2"/>
            <a:r>
              <a:rPr lang="en-US" altLang="ja-JP" sz="1800" dirty="0">
                <a:hlinkClick r:id="rId3"/>
              </a:rPr>
              <a:t>http://spinroot.com/spin/success.html</a:t>
            </a:r>
            <a:endParaRPr kumimoji="1" lang="en-US" altLang="ja-JP" sz="1800" dirty="0"/>
          </a:p>
          <a:p>
            <a:r>
              <a:rPr lang="ja-JP" altLang="en-US" sz="2400" dirty="0"/>
              <a:t>車載組込みプログラムの検証</a:t>
            </a:r>
            <a:endParaRPr lang="en-US" altLang="ja-JP" sz="2400" dirty="0"/>
          </a:p>
          <a:p>
            <a:pPr lvl="1"/>
            <a:r>
              <a:rPr lang="en-US" altLang="ja-JP" sz="2000" dirty="0"/>
              <a:t>Matsubara &amp; Tsuchiya, Model Checking of Automotive Control Software: An Industrial Approach, IEICE Trans D, 103(8), 2020</a:t>
            </a:r>
          </a:p>
          <a:p>
            <a:r>
              <a:rPr lang="ja-JP" altLang="en-US" sz="2400" dirty="0"/>
              <a:t>交通流制御システム</a:t>
            </a:r>
            <a:endParaRPr lang="en-US" altLang="ja-JP" sz="2400" dirty="0"/>
          </a:p>
          <a:p>
            <a:pPr lvl="1"/>
            <a:r>
              <a:rPr lang="ja-JP" altLang="en-US" sz="2000" dirty="0"/>
              <a:t>土屋</a:t>
            </a:r>
            <a:r>
              <a:rPr lang="en-US" altLang="ja-JP" sz="2000" dirty="0"/>
              <a:t>, </a:t>
            </a:r>
            <a:r>
              <a:rPr lang="ja-JP" altLang="en-US" sz="2000" dirty="0"/>
              <a:t>大塚</a:t>
            </a:r>
            <a:r>
              <a:rPr lang="en-US" altLang="ja-JP" sz="2000" dirty="0"/>
              <a:t>, </a:t>
            </a:r>
            <a:r>
              <a:rPr lang="ja-JP" altLang="en-US" sz="2000" dirty="0"/>
              <a:t>モデル検査を用いたラウンドアバウトにおける交通量制御方式の検証</a:t>
            </a:r>
            <a:r>
              <a:rPr lang="en-US" altLang="ja-JP" sz="2000" dirty="0"/>
              <a:t>, </a:t>
            </a:r>
            <a:r>
              <a:rPr lang="ja-JP" altLang="en-US" sz="2000" dirty="0"/>
              <a:t>信学会</a:t>
            </a:r>
            <a:r>
              <a:rPr lang="en-US" altLang="ja-JP" sz="2000" dirty="0"/>
              <a:t>ITS</a:t>
            </a:r>
            <a:r>
              <a:rPr lang="ja-JP" altLang="en-US" sz="2000" dirty="0"/>
              <a:t>研究会</a:t>
            </a:r>
            <a:r>
              <a:rPr lang="en-US" altLang="ja-JP" sz="2000" dirty="0"/>
              <a:t>, 2021/3/15</a:t>
            </a:r>
          </a:p>
          <a:p>
            <a:pPr lvl="2"/>
            <a:r>
              <a:rPr lang="ja-JP" altLang="en-US" sz="1700" dirty="0"/>
              <a:t>電子トークンを用いたラウンドアバウト型の交差点</a:t>
            </a:r>
            <a:br>
              <a:rPr lang="en-US" altLang="ja-JP" sz="1700" dirty="0"/>
            </a:br>
            <a:r>
              <a:rPr lang="ja-JP" altLang="en-US" sz="1700" dirty="0"/>
              <a:t>における交通量制御方式を検証</a:t>
            </a:r>
            <a:endParaRPr lang="en-US" altLang="ja-JP" sz="1700" dirty="0"/>
          </a:p>
          <a:p>
            <a:endParaRPr kumimoji="1" lang="ja-JP" altLang="en-US" sz="2400" dirty="0"/>
          </a:p>
        </p:txBody>
      </p:sp>
      <p:sp>
        <p:nvSpPr>
          <p:cNvPr id="4" name="スライド番号プレースホルダー 3">
            <a:extLst>
              <a:ext uri="{FF2B5EF4-FFF2-40B4-BE49-F238E27FC236}">
                <a16:creationId xmlns:a16="http://schemas.microsoft.com/office/drawing/2014/main" id="{C6770261-9A0C-47BF-B040-820CD8D08EE8}"/>
              </a:ext>
            </a:extLst>
          </p:cNvPr>
          <p:cNvSpPr>
            <a:spLocks noGrp="1"/>
          </p:cNvSpPr>
          <p:nvPr>
            <p:ph type="sldNum" sz="quarter" idx="12"/>
          </p:nvPr>
        </p:nvSpPr>
        <p:spPr/>
        <p:txBody>
          <a:bodyPr/>
          <a:lstStyle/>
          <a:p>
            <a:fld id="{FD8F493F-1947-47EE-B420-C6A93E8CEA81}" type="slidenum">
              <a:rPr kumimoji="1" lang="ja-JP" altLang="en-US" smtClean="0"/>
              <a:t>16</a:t>
            </a:fld>
            <a:endParaRPr kumimoji="1" lang="ja-JP" altLang="en-US"/>
          </a:p>
        </p:txBody>
      </p:sp>
      <p:pic>
        <p:nvPicPr>
          <p:cNvPr id="6" name="図 5">
            <a:extLst>
              <a:ext uri="{FF2B5EF4-FFF2-40B4-BE49-F238E27FC236}">
                <a16:creationId xmlns:a16="http://schemas.microsoft.com/office/drawing/2014/main" id="{777BC9AC-C686-4EA0-A792-AAA863A5C4B1}"/>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3653" t="20112" r="30843" b="32489"/>
          <a:stretch/>
        </p:blipFill>
        <p:spPr>
          <a:xfrm>
            <a:off x="6476755" y="4699571"/>
            <a:ext cx="1939095" cy="1457389"/>
          </a:xfrm>
          <a:prstGeom prst="rect">
            <a:avLst/>
          </a:prstGeom>
        </p:spPr>
      </p:pic>
    </p:spTree>
    <p:extLst>
      <p:ext uri="{BB962C8B-B14F-4D97-AF65-F5344CB8AC3E}">
        <p14:creationId xmlns:p14="http://schemas.microsoft.com/office/powerpoint/2010/main" val="12450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CE9D1D-B6AE-4FF4-8D54-302C978BC1F5}"/>
              </a:ext>
            </a:extLst>
          </p:cNvPr>
          <p:cNvSpPr>
            <a:spLocks noGrp="1"/>
          </p:cNvSpPr>
          <p:nvPr>
            <p:ph type="title"/>
          </p:nvPr>
        </p:nvSpPr>
        <p:spPr/>
        <p:txBody>
          <a:bodyPr/>
          <a:lstStyle/>
          <a:p>
            <a:r>
              <a:rPr kumimoji="1" lang="en-US" altLang="ja-JP" dirty="0"/>
              <a:t>CBMC</a:t>
            </a:r>
            <a:endParaRPr kumimoji="1" lang="ja-JP" altLang="en-US" dirty="0"/>
          </a:p>
        </p:txBody>
      </p:sp>
      <p:sp>
        <p:nvSpPr>
          <p:cNvPr id="3" name="スライド番号プレースホルダー 2">
            <a:extLst>
              <a:ext uri="{FF2B5EF4-FFF2-40B4-BE49-F238E27FC236}">
                <a16:creationId xmlns:a16="http://schemas.microsoft.com/office/drawing/2014/main" id="{F3DC9729-D16E-41E5-8C83-C34667886F30}"/>
              </a:ext>
            </a:extLst>
          </p:cNvPr>
          <p:cNvSpPr>
            <a:spLocks noGrp="1"/>
          </p:cNvSpPr>
          <p:nvPr>
            <p:ph type="sldNum" sz="quarter" idx="12"/>
          </p:nvPr>
        </p:nvSpPr>
        <p:spPr/>
        <p:txBody>
          <a:bodyPr/>
          <a:lstStyle/>
          <a:p>
            <a:fld id="{D407A031-D5DB-4019-B81D-326AC9F9DDDB}" type="slidenum">
              <a:rPr kumimoji="1" lang="ja-JP" altLang="en-US" smtClean="0"/>
              <a:pPr/>
              <a:t>17</a:t>
            </a:fld>
            <a:endParaRPr kumimoji="1" lang="ja-JP" altLang="en-US"/>
          </a:p>
        </p:txBody>
      </p:sp>
      <p:sp>
        <p:nvSpPr>
          <p:cNvPr id="4" name="コンテンツ プレースホルダー 3">
            <a:extLst>
              <a:ext uri="{FF2B5EF4-FFF2-40B4-BE49-F238E27FC236}">
                <a16:creationId xmlns:a16="http://schemas.microsoft.com/office/drawing/2014/main" id="{EC19941F-30F0-4A36-BF37-6850AEDCFEB5}"/>
              </a:ext>
            </a:extLst>
          </p:cNvPr>
          <p:cNvSpPr>
            <a:spLocks noGrp="1"/>
          </p:cNvSpPr>
          <p:nvPr>
            <p:ph sz="quarter" idx="1"/>
          </p:nvPr>
        </p:nvSpPr>
        <p:spPr>
          <a:xfrm>
            <a:off x="457200" y="1219200"/>
            <a:ext cx="8229600" cy="4937760"/>
          </a:xfrm>
        </p:spPr>
        <p:txBody>
          <a:bodyPr/>
          <a:lstStyle/>
          <a:p>
            <a:r>
              <a:rPr kumimoji="1" lang="en-US" altLang="ja-JP" dirty="0"/>
              <a:t>C</a:t>
            </a:r>
            <a:r>
              <a:rPr kumimoji="1" lang="ja-JP" altLang="en-US" dirty="0"/>
              <a:t>プログラムを直接検証</a:t>
            </a:r>
            <a:endParaRPr kumimoji="1" lang="en-US" altLang="ja-JP" dirty="0"/>
          </a:p>
          <a:p>
            <a:r>
              <a:rPr kumimoji="1" lang="ja-JP" altLang="en-US" dirty="0"/>
              <a:t>有界モデル検査</a:t>
            </a:r>
            <a:r>
              <a:rPr kumimoji="1" lang="en-US" altLang="ja-JP" dirty="0"/>
              <a:t>(Bounded model checking)</a:t>
            </a:r>
            <a:r>
              <a:rPr kumimoji="1" lang="ja-JP" altLang="en-US" dirty="0"/>
              <a:t>を採用</a:t>
            </a:r>
            <a:endParaRPr kumimoji="1" lang="en-US" altLang="ja-JP" dirty="0"/>
          </a:p>
          <a:p>
            <a:pPr lvl="1"/>
            <a:r>
              <a:rPr kumimoji="1" lang="ja-JP" altLang="en-US" dirty="0"/>
              <a:t>一定の長さの動作を検証</a:t>
            </a:r>
            <a:endParaRPr kumimoji="1" lang="en-US" altLang="ja-JP" dirty="0"/>
          </a:p>
          <a:p>
            <a:pPr marL="1051560" lvl="2" indent="-457200">
              <a:buFont typeface="+mj-lt"/>
              <a:buAutoNum type="arabicPeriod"/>
            </a:pPr>
            <a:r>
              <a:rPr kumimoji="1" lang="ja-JP" altLang="en-US" dirty="0"/>
              <a:t>一定の長さの動作を論理式で表現</a:t>
            </a:r>
            <a:endParaRPr kumimoji="1" lang="en-US" altLang="ja-JP" dirty="0"/>
          </a:p>
          <a:p>
            <a:pPr marL="1051560" lvl="2" indent="-457200">
              <a:buFont typeface="+mj-lt"/>
              <a:buAutoNum type="arabicPeriod"/>
            </a:pPr>
            <a:r>
              <a:rPr lang="ja-JP" altLang="en-US" dirty="0"/>
              <a:t>論理式が真となり得るかどうかを</a:t>
            </a:r>
            <a:r>
              <a:rPr lang="en-US" altLang="ja-JP" dirty="0"/>
              <a:t>SAT</a:t>
            </a:r>
            <a:r>
              <a:rPr lang="ja-JP" altLang="en-US" dirty="0"/>
              <a:t>ソルバ，</a:t>
            </a:r>
            <a:r>
              <a:rPr lang="en-US" altLang="ja-JP" dirty="0"/>
              <a:t>SMT</a:t>
            </a:r>
            <a:r>
              <a:rPr lang="ja-JP" altLang="en-US" dirty="0"/>
              <a:t>ソルバで</a:t>
            </a:r>
            <a:br>
              <a:rPr lang="en-US" altLang="ja-JP" dirty="0"/>
            </a:br>
            <a:r>
              <a:rPr lang="ja-JP" altLang="en-US" dirty="0"/>
              <a:t>チェック（記号的に状態を探索）</a:t>
            </a:r>
            <a:endParaRPr lang="en-US" altLang="ja-JP" dirty="0"/>
          </a:p>
          <a:p>
            <a:pPr lvl="3"/>
            <a:r>
              <a:rPr kumimoji="1" lang="ja-JP" altLang="en-US" dirty="0"/>
              <a:t>真になるなら</a:t>
            </a:r>
            <a:r>
              <a:rPr lang="ja-JP" altLang="en-US" dirty="0"/>
              <a:t>エラー</a:t>
            </a:r>
            <a:endParaRPr lang="en-US" altLang="ja-JP" dirty="0"/>
          </a:p>
          <a:p>
            <a:pPr lvl="1"/>
            <a:r>
              <a:rPr lang="ja-JP" altLang="en-US" dirty="0"/>
              <a:t>すべての入力，非決定的な動作を考慮</a:t>
            </a:r>
            <a:endParaRPr lang="en-US" altLang="ja-JP" dirty="0"/>
          </a:p>
          <a:p>
            <a:pPr marL="274320" lvl="1" indent="0">
              <a:buNone/>
            </a:pPr>
            <a:endParaRPr kumimoji="1" lang="ja-JP" altLang="en-US" dirty="0"/>
          </a:p>
        </p:txBody>
      </p:sp>
      <p:sp>
        <p:nvSpPr>
          <p:cNvPr id="5" name="テキスト ボックス 4">
            <a:extLst>
              <a:ext uri="{FF2B5EF4-FFF2-40B4-BE49-F238E27FC236}">
                <a16:creationId xmlns:a16="http://schemas.microsoft.com/office/drawing/2014/main" id="{C1D80000-7EB0-43A3-975A-B26D61E96993}"/>
              </a:ext>
            </a:extLst>
          </p:cNvPr>
          <p:cNvSpPr txBox="1"/>
          <p:nvPr/>
        </p:nvSpPr>
        <p:spPr>
          <a:xfrm>
            <a:off x="1038225" y="6356350"/>
            <a:ext cx="3100977" cy="369332"/>
          </a:xfrm>
          <a:prstGeom prst="rect">
            <a:avLst/>
          </a:prstGeom>
          <a:noFill/>
        </p:spPr>
        <p:txBody>
          <a:bodyPr wrap="none" rtlCol="0">
            <a:spAutoFit/>
          </a:bodyPr>
          <a:lstStyle/>
          <a:p>
            <a:r>
              <a:rPr lang="en-US" altLang="ja-JP" dirty="0"/>
              <a:t>http://www.cprover.org/cbmc/</a:t>
            </a:r>
            <a:endParaRPr kumimoji="1" lang="ja-JP" altLang="en-US" dirty="0" err="1">
              <a:latin typeface="小塚ゴシック Pro R" pitchFamily="34" charset="-128"/>
              <a:ea typeface="小塚ゴシック Pro R" pitchFamily="34" charset="-128"/>
            </a:endParaRPr>
          </a:p>
        </p:txBody>
      </p:sp>
    </p:spTree>
    <p:extLst>
      <p:ext uri="{BB962C8B-B14F-4D97-AF65-F5344CB8AC3E}">
        <p14:creationId xmlns:p14="http://schemas.microsoft.com/office/powerpoint/2010/main" val="1593816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77B4E5-DCF2-4118-BA5D-2CCAA3624921}"/>
              </a:ext>
            </a:extLst>
          </p:cNvPr>
          <p:cNvSpPr>
            <a:spLocks noGrp="1"/>
          </p:cNvSpPr>
          <p:nvPr>
            <p:ph type="title"/>
          </p:nvPr>
        </p:nvSpPr>
        <p:spPr/>
        <p:txBody>
          <a:bodyPr/>
          <a:lstStyle/>
          <a:p>
            <a:r>
              <a:rPr lang="en-US" altLang="ja-JP" dirty="0"/>
              <a:t>CBMC</a:t>
            </a:r>
            <a:r>
              <a:rPr lang="ja-JP" altLang="en-US" dirty="0"/>
              <a:t>によるモデル検査の流れ </a:t>
            </a:r>
            <a:endParaRPr kumimoji="1" lang="ja-JP" altLang="en-US" dirty="0"/>
          </a:p>
        </p:txBody>
      </p:sp>
      <p:sp>
        <p:nvSpPr>
          <p:cNvPr id="3" name="スライド番号プレースホルダー 2">
            <a:extLst>
              <a:ext uri="{FF2B5EF4-FFF2-40B4-BE49-F238E27FC236}">
                <a16:creationId xmlns:a16="http://schemas.microsoft.com/office/drawing/2014/main" id="{E0EE2871-28D1-4FE1-841D-3A8982FCA281}"/>
              </a:ext>
            </a:extLst>
          </p:cNvPr>
          <p:cNvSpPr>
            <a:spLocks noGrp="1"/>
          </p:cNvSpPr>
          <p:nvPr>
            <p:ph type="sldNum" sz="quarter" idx="12"/>
          </p:nvPr>
        </p:nvSpPr>
        <p:spPr/>
        <p:txBody>
          <a:bodyPr/>
          <a:lstStyle/>
          <a:p>
            <a:fld id="{D407A031-D5DB-4019-B81D-326AC9F9DDDB}" type="slidenum">
              <a:rPr kumimoji="1" lang="ja-JP" altLang="en-US" smtClean="0"/>
              <a:pPr/>
              <a:t>18</a:t>
            </a:fld>
            <a:endParaRPr kumimoji="1" lang="ja-JP" altLang="en-US"/>
          </a:p>
        </p:txBody>
      </p:sp>
      <p:sp>
        <p:nvSpPr>
          <p:cNvPr id="5" name="コンテンツ プレースホルダー 4">
            <a:extLst>
              <a:ext uri="{FF2B5EF4-FFF2-40B4-BE49-F238E27FC236}">
                <a16:creationId xmlns:a16="http://schemas.microsoft.com/office/drawing/2014/main" id="{65A0ECBB-3DE1-4826-BBCD-21AB18BE169A}"/>
              </a:ext>
            </a:extLst>
          </p:cNvPr>
          <p:cNvSpPr>
            <a:spLocks noGrp="1"/>
          </p:cNvSpPr>
          <p:nvPr>
            <p:ph sz="quarter" idx="1"/>
          </p:nvPr>
        </p:nvSpPr>
        <p:spPr/>
        <p:txBody>
          <a:bodyPr/>
          <a:lstStyle/>
          <a:p>
            <a:r>
              <a:rPr kumimoji="1" lang="ja-JP" altLang="en-US" dirty="0"/>
              <a:t>検証する</a:t>
            </a:r>
            <a:r>
              <a:rPr kumimoji="1" lang="en-US" altLang="ja-JP" dirty="0"/>
              <a:t>C</a:t>
            </a:r>
            <a:r>
              <a:rPr kumimoji="1" lang="ja-JP" altLang="en-US" dirty="0"/>
              <a:t>プログラムを</a:t>
            </a:r>
            <a:br>
              <a:rPr kumimoji="1" lang="en-US" altLang="ja-JP" dirty="0"/>
            </a:br>
            <a:r>
              <a:rPr kumimoji="1" lang="en-US" altLang="ja-JP" dirty="0"/>
              <a:t>CBMC</a:t>
            </a:r>
            <a:r>
              <a:rPr kumimoji="1" lang="ja-JP" altLang="en-US" dirty="0"/>
              <a:t>に入力</a:t>
            </a:r>
            <a:endParaRPr kumimoji="1" lang="en-US" altLang="ja-JP" dirty="0"/>
          </a:p>
        </p:txBody>
      </p:sp>
      <p:sp>
        <p:nvSpPr>
          <p:cNvPr id="6" name="正方形/長方形 5">
            <a:extLst>
              <a:ext uri="{FF2B5EF4-FFF2-40B4-BE49-F238E27FC236}">
                <a16:creationId xmlns:a16="http://schemas.microsoft.com/office/drawing/2014/main" id="{0722DA4E-0A97-4DFE-B8EF-F3034CD5BDBE}"/>
              </a:ext>
            </a:extLst>
          </p:cNvPr>
          <p:cNvSpPr/>
          <p:nvPr/>
        </p:nvSpPr>
        <p:spPr>
          <a:xfrm>
            <a:off x="323850" y="2854087"/>
            <a:ext cx="8065737" cy="26776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400" b="1" dirty="0">
                <a:latin typeface="Courier New" panose="02070309020205020404" pitchFamily="49" charset="0"/>
                <a:cs typeface="Courier New" panose="02070309020205020404" pitchFamily="49" charset="0"/>
              </a:rPr>
              <a:t>[foo.assertion.1] assertion x != y: FAILURE</a:t>
            </a:r>
          </a:p>
          <a:p>
            <a:endParaRPr lang="en-US" altLang="ja-JP" sz="1400" b="1" dirty="0">
              <a:latin typeface="Courier New" panose="02070309020205020404" pitchFamily="49" charset="0"/>
              <a:cs typeface="Courier New" panose="02070309020205020404" pitchFamily="49" charset="0"/>
            </a:endParaRPr>
          </a:p>
          <a:p>
            <a:r>
              <a:rPr lang="en-US" altLang="ja-JP" sz="1400" b="1" dirty="0">
                <a:latin typeface="Courier New" panose="02070309020205020404" pitchFamily="49" charset="0"/>
                <a:cs typeface="Courier New" panose="02070309020205020404" pitchFamily="49" charset="0"/>
              </a:rPr>
              <a:t>Trace for foo.assertion.1:</a:t>
            </a:r>
          </a:p>
          <a:p>
            <a:endParaRPr lang="en-US" altLang="ja-JP" sz="1400" b="1" dirty="0">
              <a:latin typeface="Courier New" panose="02070309020205020404" pitchFamily="49" charset="0"/>
              <a:cs typeface="Courier New" panose="02070309020205020404" pitchFamily="49" charset="0"/>
            </a:endParaRPr>
          </a:p>
          <a:p>
            <a:r>
              <a:rPr lang="en-US" altLang="ja-JP" sz="1400" b="1" dirty="0">
                <a:latin typeface="Courier New" panose="02070309020205020404" pitchFamily="49" charset="0"/>
                <a:cs typeface="Courier New" panose="02070309020205020404" pitchFamily="49" charset="0"/>
              </a:rPr>
              <a:t>State 17 file .\</a:t>
            </a:r>
            <a:r>
              <a:rPr lang="en-US" altLang="ja-JP" sz="1400" b="1" dirty="0" err="1">
                <a:latin typeface="Courier New" panose="02070309020205020404" pitchFamily="49" charset="0"/>
                <a:cs typeface="Courier New" panose="02070309020205020404" pitchFamily="49" charset="0"/>
              </a:rPr>
              <a:t>foo.c</a:t>
            </a:r>
            <a:r>
              <a:rPr lang="en-US" altLang="ja-JP" sz="1400" b="1" dirty="0">
                <a:latin typeface="Courier New" panose="02070309020205020404" pitchFamily="49" charset="0"/>
                <a:cs typeface="Courier New" panose="02070309020205020404" pitchFamily="49" charset="0"/>
              </a:rPr>
              <a:t> line 2 thread 0</a:t>
            </a:r>
          </a:p>
          <a:p>
            <a:r>
              <a:rPr lang="en-US" altLang="ja-JP" sz="1400" b="1" dirty="0">
                <a:latin typeface="Courier New" panose="02070309020205020404" pitchFamily="49" charset="0"/>
                <a:cs typeface="Courier New" panose="02070309020205020404" pitchFamily="49" charset="0"/>
              </a:rPr>
              <a:t>----------------------------------------------------</a:t>
            </a:r>
          </a:p>
          <a:p>
            <a:r>
              <a:rPr lang="en-US" altLang="ja-JP" sz="1400" b="1" dirty="0">
                <a:latin typeface="Courier New" panose="02070309020205020404" pitchFamily="49" charset="0"/>
                <a:cs typeface="Courier New" panose="02070309020205020404" pitchFamily="49" charset="0"/>
              </a:rPr>
              <a:t>  INPUT a: 2 (00000000 00000000 00000000 00000010)</a:t>
            </a:r>
          </a:p>
          <a:p>
            <a:endParaRPr lang="en-US" altLang="ja-JP" sz="1400" b="1" dirty="0">
              <a:latin typeface="Courier New" panose="02070309020205020404" pitchFamily="49" charset="0"/>
              <a:cs typeface="Courier New" panose="02070309020205020404" pitchFamily="49" charset="0"/>
            </a:endParaRPr>
          </a:p>
          <a:p>
            <a:r>
              <a:rPr lang="en-US" altLang="ja-JP" sz="1400" b="1" dirty="0">
                <a:latin typeface="Courier New" panose="02070309020205020404" pitchFamily="49" charset="0"/>
                <a:cs typeface="Courier New" panose="02070309020205020404" pitchFamily="49" charset="0"/>
              </a:rPr>
              <a:t>State 20 file .\</a:t>
            </a:r>
            <a:r>
              <a:rPr lang="en-US" altLang="ja-JP" sz="1400" b="1" dirty="0" err="1">
                <a:latin typeface="Courier New" panose="02070309020205020404" pitchFamily="49" charset="0"/>
                <a:cs typeface="Courier New" panose="02070309020205020404" pitchFamily="49" charset="0"/>
              </a:rPr>
              <a:t>foo.c</a:t>
            </a:r>
            <a:r>
              <a:rPr lang="en-US" altLang="ja-JP" sz="1400" b="1" dirty="0">
                <a:latin typeface="Courier New" panose="02070309020205020404" pitchFamily="49" charset="0"/>
                <a:cs typeface="Courier New" panose="02070309020205020404" pitchFamily="49" charset="0"/>
              </a:rPr>
              <a:t> line 2 thread 0</a:t>
            </a:r>
          </a:p>
          <a:p>
            <a:r>
              <a:rPr lang="en-US" altLang="ja-JP" sz="1400" b="1" dirty="0">
                <a:latin typeface="Courier New" panose="02070309020205020404" pitchFamily="49" charset="0"/>
                <a:cs typeface="Courier New" panose="02070309020205020404" pitchFamily="49" charset="0"/>
              </a:rPr>
              <a:t>----------------------------------------------------</a:t>
            </a:r>
          </a:p>
          <a:p>
            <a:r>
              <a:rPr lang="en-US" altLang="ja-JP" sz="1400" b="1" dirty="0">
                <a:latin typeface="Courier New" panose="02070309020205020404" pitchFamily="49" charset="0"/>
                <a:cs typeface="Courier New" panose="02070309020205020404" pitchFamily="49" charset="0"/>
              </a:rPr>
              <a:t>  INPUT b: 0 (00000000 00000000 00000000 00000000)</a:t>
            </a:r>
          </a:p>
          <a:p>
            <a:r>
              <a:rPr lang="en-US" altLang="ja-JP" sz="1400" b="1" dirty="0">
                <a:latin typeface="Courier New" panose="02070309020205020404" pitchFamily="49" charset="0"/>
                <a:cs typeface="Courier New" panose="02070309020205020404" pitchFamily="49" charset="0"/>
              </a:rPr>
              <a:t>...</a:t>
            </a:r>
          </a:p>
        </p:txBody>
      </p:sp>
      <p:sp>
        <p:nvSpPr>
          <p:cNvPr id="4" name="正方形/長方形 3">
            <a:extLst>
              <a:ext uri="{FF2B5EF4-FFF2-40B4-BE49-F238E27FC236}">
                <a16:creationId xmlns:a16="http://schemas.microsoft.com/office/drawing/2014/main" id="{E61EFF4C-65D1-44D8-B199-5A8AD9EA70B6}"/>
              </a:ext>
            </a:extLst>
          </p:cNvPr>
          <p:cNvSpPr/>
          <p:nvPr/>
        </p:nvSpPr>
        <p:spPr>
          <a:xfrm>
            <a:off x="5130372" y="1219200"/>
            <a:ext cx="3756453" cy="258532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altLang="ja-JP" dirty="0">
                <a:solidFill>
                  <a:srgbClr val="569CD6"/>
                </a:solidFill>
                <a:latin typeface="Consolas" panose="020B0609020204030204" pitchFamily="49" charset="0"/>
              </a:rPr>
              <a:t>void</a:t>
            </a:r>
            <a:r>
              <a:rPr lang="en-US" altLang="ja-JP" dirty="0">
                <a:solidFill>
                  <a:srgbClr val="D4D4D4"/>
                </a:solidFill>
                <a:latin typeface="Consolas" panose="020B0609020204030204" pitchFamily="49" charset="0"/>
              </a:rPr>
              <a:t> </a:t>
            </a:r>
            <a:r>
              <a:rPr lang="en-US" altLang="ja-JP" dirty="0">
                <a:solidFill>
                  <a:srgbClr val="DCDCAA"/>
                </a:solidFill>
                <a:latin typeface="Consolas" panose="020B0609020204030204" pitchFamily="49" charset="0"/>
              </a:rPr>
              <a:t>foo</a:t>
            </a:r>
            <a:r>
              <a:rPr lang="en-US" altLang="ja-JP" dirty="0">
                <a:solidFill>
                  <a:srgbClr val="D4D4D4"/>
                </a:solidFill>
                <a:latin typeface="Consolas" panose="020B0609020204030204" pitchFamily="49" charset="0"/>
              </a:rPr>
              <a:t>(</a:t>
            </a:r>
            <a:r>
              <a:rPr lang="en-US" altLang="ja-JP" dirty="0">
                <a:solidFill>
                  <a:srgbClr val="569CD6"/>
                </a:solidFill>
                <a:latin typeface="Consolas" panose="020B0609020204030204" pitchFamily="49" charset="0"/>
              </a:rPr>
              <a:t>int</a:t>
            </a:r>
            <a:r>
              <a:rPr lang="en-US" altLang="ja-JP" dirty="0">
                <a:solidFill>
                  <a:srgbClr val="D4D4D4"/>
                </a:solidFill>
                <a:latin typeface="Consolas" panose="020B0609020204030204" pitchFamily="49" charset="0"/>
              </a:rPr>
              <a:t> </a:t>
            </a:r>
            <a:r>
              <a:rPr lang="en-US" altLang="ja-JP" dirty="0">
                <a:solidFill>
                  <a:srgbClr val="9CDCFE"/>
                </a:solidFill>
                <a:latin typeface="Consolas" panose="020B0609020204030204" pitchFamily="49" charset="0"/>
              </a:rPr>
              <a:t>a</a:t>
            </a:r>
            <a:r>
              <a:rPr lang="en-US" altLang="ja-JP" dirty="0">
                <a:solidFill>
                  <a:srgbClr val="D4D4D4"/>
                </a:solidFill>
                <a:latin typeface="Consolas" panose="020B0609020204030204" pitchFamily="49" charset="0"/>
              </a:rPr>
              <a:t>, </a:t>
            </a:r>
            <a:r>
              <a:rPr lang="en-US" altLang="ja-JP" dirty="0">
                <a:solidFill>
                  <a:srgbClr val="569CD6"/>
                </a:solidFill>
                <a:latin typeface="Consolas" panose="020B0609020204030204" pitchFamily="49" charset="0"/>
              </a:rPr>
              <a:t>int</a:t>
            </a:r>
            <a:r>
              <a:rPr lang="en-US" altLang="ja-JP" dirty="0">
                <a:solidFill>
                  <a:srgbClr val="D4D4D4"/>
                </a:solidFill>
                <a:latin typeface="Consolas" panose="020B0609020204030204" pitchFamily="49" charset="0"/>
              </a:rPr>
              <a:t> </a:t>
            </a:r>
            <a:r>
              <a:rPr lang="en-US" altLang="ja-JP" dirty="0">
                <a:solidFill>
                  <a:srgbClr val="9CDCFE"/>
                </a:solidFill>
                <a:latin typeface="Consolas" panose="020B0609020204030204" pitchFamily="49" charset="0"/>
              </a:rPr>
              <a:t>b</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a:t>
            </a:r>
            <a:r>
              <a:rPr lang="en-US" altLang="ja-JP" dirty="0">
                <a:solidFill>
                  <a:srgbClr val="569CD6"/>
                </a:solidFill>
                <a:latin typeface="Consolas" panose="020B0609020204030204" pitchFamily="49" charset="0"/>
              </a:rPr>
              <a:t>int</a:t>
            </a:r>
            <a:r>
              <a:rPr lang="en-US" altLang="ja-JP" dirty="0">
                <a:solidFill>
                  <a:srgbClr val="D4D4D4"/>
                </a:solidFill>
                <a:latin typeface="Consolas" panose="020B0609020204030204" pitchFamily="49" charset="0"/>
              </a:rPr>
              <a:t> x = </a:t>
            </a:r>
            <a:r>
              <a:rPr lang="en-US" altLang="ja-JP" dirty="0">
                <a:solidFill>
                  <a:srgbClr val="B5CEA8"/>
                </a:solidFill>
                <a:latin typeface="Consolas" panose="020B0609020204030204" pitchFamily="49" charset="0"/>
              </a:rPr>
              <a:t>1</a:t>
            </a:r>
            <a:r>
              <a:rPr lang="en-US" altLang="ja-JP" dirty="0">
                <a:solidFill>
                  <a:srgbClr val="D4D4D4"/>
                </a:solidFill>
                <a:latin typeface="Consolas" panose="020B0609020204030204" pitchFamily="49" charset="0"/>
              </a:rPr>
              <a:t>, y = </a:t>
            </a:r>
            <a:r>
              <a:rPr lang="en-US" altLang="ja-JP" dirty="0">
                <a:solidFill>
                  <a:srgbClr val="B5CEA8"/>
                </a:solidFill>
                <a:latin typeface="Consolas" panose="020B0609020204030204" pitchFamily="49" charset="0"/>
              </a:rPr>
              <a:t>0</a:t>
            </a:r>
            <a:r>
              <a:rPr lang="en-US" altLang="ja-JP" dirty="0">
                <a:solidFill>
                  <a:srgbClr val="D4D4D4"/>
                </a:solidFill>
                <a:latin typeface="Consolas" panose="020B0609020204030204" pitchFamily="49" charset="0"/>
              </a:rPr>
              <a:t>;</a:t>
            </a:r>
          </a:p>
          <a:p>
            <a:r>
              <a:rPr lang="en-US" altLang="ja-JP" dirty="0">
                <a:solidFill>
                  <a:srgbClr val="D4D4D4"/>
                </a:solidFill>
                <a:latin typeface="Consolas" panose="020B0609020204030204" pitchFamily="49" charset="0"/>
              </a:rPr>
              <a:t>    </a:t>
            </a:r>
            <a:r>
              <a:rPr lang="en-US" altLang="ja-JP" dirty="0">
                <a:solidFill>
                  <a:srgbClr val="C586C0"/>
                </a:solidFill>
                <a:latin typeface="Consolas" panose="020B0609020204030204" pitchFamily="49" charset="0"/>
              </a:rPr>
              <a:t>if</a:t>
            </a:r>
            <a:r>
              <a:rPr lang="en-US" altLang="ja-JP" dirty="0">
                <a:solidFill>
                  <a:srgbClr val="D4D4D4"/>
                </a:solidFill>
                <a:latin typeface="Consolas" panose="020B0609020204030204" pitchFamily="49" charset="0"/>
              </a:rPr>
              <a:t> (a != </a:t>
            </a:r>
            <a:r>
              <a:rPr lang="en-US" altLang="ja-JP" dirty="0">
                <a:solidFill>
                  <a:srgbClr val="B5CEA8"/>
                </a:solidFill>
                <a:latin typeface="Consolas" panose="020B0609020204030204" pitchFamily="49" charset="0"/>
              </a:rPr>
              <a:t>0</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y = x + </a:t>
            </a:r>
            <a:r>
              <a:rPr lang="en-US" altLang="ja-JP" dirty="0">
                <a:solidFill>
                  <a:srgbClr val="B5CEA8"/>
                </a:solidFill>
                <a:latin typeface="Consolas" panose="020B0609020204030204" pitchFamily="49" charset="0"/>
              </a:rPr>
              <a:t>3</a:t>
            </a:r>
            <a:r>
              <a:rPr lang="en-US" altLang="ja-JP" dirty="0">
                <a:solidFill>
                  <a:srgbClr val="D4D4D4"/>
                </a:solidFill>
                <a:latin typeface="Consolas" panose="020B0609020204030204" pitchFamily="49" charset="0"/>
              </a:rPr>
              <a:t>;</a:t>
            </a:r>
          </a:p>
          <a:p>
            <a:r>
              <a:rPr lang="en-US" altLang="ja-JP" dirty="0">
                <a:solidFill>
                  <a:srgbClr val="D4D4D4"/>
                </a:solidFill>
                <a:latin typeface="Consolas" panose="020B0609020204030204" pitchFamily="49" charset="0"/>
              </a:rPr>
              <a:t>        </a:t>
            </a:r>
            <a:r>
              <a:rPr lang="en-US" altLang="ja-JP" dirty="0">
                <a:solidFill>
                  <a:srgbClr val="C586C0"/>
                </a:solidFill>
                <a:latin typeface="Consolas" panose="020B0609020204030204" pitchFamily="49" charset="0"/>
              </a:rPr>
              <a:t>if</a:t>
            </a:r>
            <a:r>
              <a:rPr lang="en-US" altLang="ja-JP" dirty="0">
                <a:solidFill>
                  <a:srgbClr val="D4D4D4"/>
                </a:solidFill>
                <a:latin typeface="Consolas" panose="020B0609020204030204" pitchFamily="49" charset="0"/>
              </a:rPr>
              <a:t> (b == </a:t>
            </a:r>
            <a:r>
              <a:rPr lang="en-US" altLang="ja-JP" dirty="0">
                <a:solidFill>
                  <a:srgbClr val="B5CEA8"/>
                </a:solidFill>
                <a:latin typeface="Consolas" panose="020B0609020204030204" pitchFamily="49" charset="0"/>
              </a:rPr>
              <a:t>0</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x = </a:t>
            </a:r>
            <a:r>
              <a:rPr lang="en-US" altLang="ja-JP" dirty="0">
                <a:solidFill>
                  <a:srgbClr val="B5CEA8"/>
                </a:solidFill>
                <a:latin typeface="Consolas" panose="020B0609020204030204" pitchFamily="49" charset="0"/>
              </a:rPr>
              <a:t>2</a:t>
            </a:r>
            <a:r>
              <a:rPr lang="en-US" altLang="ja-JP" dirty="0">
                <a:solidFill>
                  <a:srgbClr val="D4D4D4"/>
                </a:solidFill>
                <a:latin typeface="Consolas" panose="020B0609020204030204" pitchFamily="49" charset="0"/>
              </a:rPr>
              <a:t> * (a + b);</a:t>
            </a:r>
          </a:p>
          <a:p>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a:t>
            </a:r>
            <a:r>
              <a:rPr lang="en-US" altLang="ja-JP" dirty="0">
                <a:solidFill>
                  <a:srgbClr val="DCDCAA"/>
                </a:solidFill>
                <a:latin typeface="Consolas" panose="020B0609020204030204" pitchFamily="49" charset="0"/>
              </a:rPr>
              <a:t>assert</a:t>
            </a:r>
            <a:r>
              <a:rPr lang="en-US" altLang="ja-JP" dirty="0">
                <a:solidFill>
                  <a:srgbClr val="D4D4D4"/>
                </a:solidFill>
                <a:latin typeface="Consolas" panose="020B0609020204030204" pitchFamily="49" charset="0"/>
              </a:rPr>
              <a:t>(x != y);</a:t>
            </a:r>
          </a:p>
          <a:p>
            <a:r>
              <a:rPr lang="en-US" altLang="ja-JP" dirty="0">
                <a:solidFill>
                  <a:srgbClr val="D4D4D4"/>
                </a:solidFill>
                <a:latin typeface="Consolas" panose="020B0609020204030204" pitchFamily="49" charset="0"/>
              </a:rPr>
              <a:t>}</a:t>
            </a:r>
          </a:p>
        </p:txBody>
      </p:sp>
      <p:sp>
        <p:nvSpPr>
          <p:cNvPr id="8" name="テキスト ボックス 7">
            <a:extLst>
              <a:ext uri="{FF2B5EF4-FFF2-40B4-BE49-F238E27FC236}">
                <a16:creationId xmlns:a16="http://schemas.microsoft.com/office/drawing/2014/main" id="{330FAB3E-5643-4371-8842-58D1CE622C75}"/>
              </a:ext>
            </a:extLst>
          </p:cNvPr>
          <p:cNvSpPr txBox="1"/>
          <p:nvPr/>
        </p:nvSpPr>
        <p:spPr>
          <a:xfrm>
            <a:off x="1358817" y="5638800"/>
            <a:ext cx="5461752" cy="461665"/>
          </a:xfrm>
          <a:prstGeom prst="rect">
            <a:avLst/>
          </a:prstGeom>
          <a:noFill/>
        </p:spPr>
        <p:txBody>
          <a:bodyPr wrap="none" rtlCol="0">
            <a:spAutoFit/>
          </a:bodyPr>
          <a:lstStyle/>
          <a:p>
            <a:r>
              <a:rPr lang="en-US" altLang="ja-JP" sz="2400" dirty="0">
                <a:latin typeface="Consolas" panose="020B0609020204030204" pitchFamily="49" charset="0"/>
                <a:ea typeface="小塚ゴシック Pro R"/>
              </a:rPr>
              <a:t>a = 2, b = 0</a:t>
            </a:r>
            <a:r>
              <a:rPr lang="ja-JP" altLang="en-US" sz="2400" dirty="0">
                <a:latin typeface="Consolas" panose="020B0609020204030204" pitchFamily="49" charset="0"/>
                <a:ea typeface="小塚ゴシック Pro R"/>
              </a:rPr>
              <a:t> のとき</a:t>
            </a:r>
            <a:r>
              <a:rPr lang="en-US" altLang="ja-JP" sz="2400" dirty="0">
                <a:latin typeface="Consolas" panose="020B0609020204030204" pitchFamily="49" charset="0"/>
                <a:ea typeface="小塚ゴシック Pro R"/>
              </a:rPr>
              <a:t>assertion</a:t>
            </a:r>
            <a:r>
              <a:rPr lang="ja-JP" altLang="en-US" sz="2400" dirty="0">
                <a:latin typeface="Consolas" panose="020B0609020204030204" pitchFamily="49" charset="0"/>
                <a:ea typeface="小塚ゴシック Pro R"/>
              </a:rPr>
              <a:t>違反</a:t>
            </a:r>
            <a:endParaRPr kumimoji="1" lang="ja-JP" altLang="en-US" sz="2400" dirty="0">
              <a:ea typeface="小塚ゴシック Pro R"/>
            </a:endParaRPr>
          </a:p>
        </p:txBody>
      </p:sp>
    </p:spTree>
    <p:extLst>
      <p:ext uri="{BB962C8B-B14F-4D97-AF65-F5344CB8AC3E}">
        <p14:creationId xmlns:p14="http://schemas.microsoft.com/office/powerpoint/2010/main" val="3864515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5922B4-979D-4327-8A84-5CC4F8A2B50A}"/>
              </a:ext>
            </a:extLst>
          </p:cNvPr>
          <p:cNvSpPr>
            <a:spLocks noGrp="1"/>
          </p:cNvSpPr>
          <p:nvPr>
            <p:ph type="title"/>
          </p:nvPr>
        </p:nvSpPr>
        <p:spPr/>
        <p:txBody>
          <a:bodyPr/>
          <a:lstStyle/>
          <a:p>
            <a:r>
              <a:rPr lang="en-US" altLang="ja-JP" dirty="0"/>
              <a:t>CBMC(</a:t>
            </a:r>
            <a:r>
              <a:rPr lang="ja-JP" altLang="en-US" dirty="0"/>
              <a:t>有界モデル検査</a:t>
            </a:r>
            <a:r>
              <a:rPr lang="en-US" altLang="ja-JP" dirty="0"/>
              <a:t>)</a:t>
            </a:r>
            <a:r>
              <a:rPr lang="ja-JP" altLang="en-US" dirty="0"/>
              <a:t>の原理</a:t>
            </a:r>
            <a:endParaRPr kumimoji="1" lang="ja-JP" altLang="en-US" dirty="0"/>
          </a:p>
        </p:txBody>
      </p:sp>
      <p:sp>
        <p:nvSpPr>
          <p:cNvPr id="4" name="スライド番号プレースホルダー 3">
            <a:extLst>
              <a:ext uri="{FF2B5EF4-FFF2-40B4-BE49-F238E27FC236}">
                <a16:creationId xmlns:a16="http://schemas.microsoft.com/office/drawing/2014/main" id="{10A46F79-27C1-4837-A3ED-CAC5CB09E0FB}"/>
              </a:ext>
            </a:extLst>
          </p:cNvPr>
          <p:cNvSpPr>
            <a:spLocks noGrp="1"/>
          </p:cNvSpPr>
          <p:nvPr>
            <p:ph type="sldNum" sz="quarter" idx="12"/>
          </p:nvPr>
        </p:nvSpPr>
        <p:spPr/>
        <p:txBody>
          <a:bodyPr/>
          <a:lstStyle/>
          <a:p>
            <a:fld id="{FD8F493F-1947-47EE-B420-C6A93E8CEA81}" type="slidenum">
              <a:rPr kumimoji="1" lang="ja-JP" altLang="en-US" smtClean="0"/>
              <a:t>19</a:t>
            </a:fld>
            <a:endParaRPr kumimoji="1" lang="ja-JP" altLang="en-US"/>
          </a:p>
        </p:txBody>
      </p:sp>
      <p:sp>
        <p:nvSpPr>
          <p:cNvPr id="3" name="コンテンツ プレースホルダー 2">
            <a:extLst>
              <a:ext uri="{FF2B5EF4-FFF2-40B4-BE49-F238E27FC236}">
                <a16:creationId xmlns:a16="http://schemas.microsoft.com/office/drawing/2014/main" id="{6EA8A915-24BE-4E6D-85ED-2A21C1116287}"/>
              </a:ext>
            </a:extLst>
          </p:cNvPr>
          <p:cNvSpPr>
            <a:spLocks noGrp="1"/>
          </p:cNvSpPr>
          <p:nvPr>
            <p:ph sz="quarter" idx="1"/>
          </p:nvPr>
        </p:nvSpPr>
        <p:spPr/>
        <p:txBody>
          <a:bodyPr>
            <a:normAutofit fontScale="92500"/>
          </a:bodyPr>
          <a:lstStyle/>
          <a:p>
            <a:r>
              <a:rPr lang="ja-JP" altLang="en-US" dirty="0"/>
              <a:t>プログラムを論理式に変換 → 解があればバグ</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lang="en-US" altLang="ja-JP" dirty="0"/>
              <a:t>SAT / SMT</a:t>
            </a:r>
            <a:r>
              <a:rPr lang="ja-JP" altLang="en-US" dirty="0"/>
              <a:t>ソルバによって，解の存在を調べる</a:t>
            </a:r>
            <a:endParaRPr lang="en-US" altLang="ja-JP" dirty="0"/>
          </a:p>
          <a:p>
            <a:pPr lvl="1"/>
            <a:r>
              <a:rPr lang="en-US" altLang="ja-JP" dirty="0">
                <a:solidFill>
                  <a:schemeClr val="tx1"/>
                </a:solidFill>
              </a:rPr>
              <a:t>SAT</a:t>
            </a:r>
            <a:r>
              <a:rPr lang="ja-JP" altLang="en-US" dirty="0">
                <a:solidFill>
                  <a:schemeClr val="tx1"/>
                </a:solidFill>
              </a:rPr>
              <a:t>ソルバ：ブール式が真となるか（充足可能性）をチェック</a:t>
            </a:r>
            <a:endParaRPr lang="en-US" altLang="ja-JP" dirty="0">
              <a:solidFill>
                <a:schemeClr val="tx1"/>
              </a:solidFill>
            </a:endParaRPr>
          </a:p>
          <a:p>
            <a:pPr lvl="1"/>
            <a:r>
              <a:rPr lang="en-US" altLang="ja-JP" dirty="0">
                <a:solidFill>
                  <a:schemeClr val="tx1"/>
                </a:solidFill>
              </a:rPr>
              <a:t>SMT</a:t>
            </a:r>
            <a:r>
              <a:rPr lang="ja-JP" altLang="en-US" dirty="0">
                <a:solidFill>
                  <a:schemeClr val="tx1"/>
                </a:solidFill>
              </a:rPr>
              <a:t>ソルバ：ブール式以外（整数制約など）も利用可能</a:t>
            </a:r>
            <a:endParaRPr kumimoji="1" lang="en-US" altLang="ja-JP" dirty="0">
              <a:solidFill>
                <a:schemeClr val="tx1"/>
              </a:solidFill>
            </a:endParaRPr>
          </a:p>
          <a:p>
            <a:endParaRPr kumimoji="1" lang="ja-JP" altLang="en-US" dirty="0"/>
          </a:p>
        </p:txBody>
      </p:sp>
      <p:sp>
        <p:nvSpPr>
          <p:cNvPr id="6" name="正方形/長方形 5">
            <a:extLst>
              <a:ext uri="{FF2B5EF4-FFF2-40B4-BE49-F238E27FC236}">
                <a16:creationId xmlns:a16="http://schemas.microsoft.com/office/drawing/2014/main" id="{2662C761-3F19-42D7-BE30-488D3A7C0F56}"/>
              </a:ext>
            </a:extLst>
          </p:cNvPr>
          <p:cNvSpPr/>
          <p:nvPr/>
        </p:nvSpPr>
        <p:spPr>
          <a:xfrm>
            <a:off x="136843" y="1964124"/>
            <a:ext cx="3756453" cy="258532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altLang="ja-JP" dirty="0">
                <a:solidFill>
                  <a:srgbClr val="569CD6"/>
                </a:solidFill>
                <a:latin typeface="Consolas" panose="020B0609020204030204" pitchFamily="49" charset="0"/>
              </a:rPr>
              <a:t>void</a:t>
            </a:r>
            <a:r>
              <a:rPr lang="en-US" altLang="ja-JP" dirty="0">
                <a:solidFill>
                  <a:srgbClr val="D4D4D4"/>
                </a:solidFill>
                <a:latin typeface="Consolas" panose="020B0609020204030204" pitchFamily="49" charset="0"/>
              </a:rPr>
              <a:t> </a:t>
            </a:r>
            <a:r>
              <a:rPr lang="en-US" altLang="ja-JP" dirty="0">
                <a:solidFill>
                  <a:srgbClr val="DCDCAA"/>
                </a:solidFill>
                <a:latin typeface="Consolas" panose="020B0609020204030204" pitchFamily="49" charset="0"/>
              </a:rPr>
              <a:t>foo</a:t>
            </a:r>
            <a:r>
              <a:rPr lang="en-US" altLang="ja-JP" dirty="0">
                <a:solidFill>
                  <a:srgbClr val="D4D4D4"/>
                </a:solidFill>
                <a:latin typeface="Consolas" panose="020B0609020204030204" pitchFamily="49" charset="0"/>
              </a:rPr>
              <a:t>(</a:t>
            </a:r>
            <a:r>
              <a:rPr lang="en-US" altLang="ja-JP" dirty="0">
                <a:solidFill>
                  <a:srgbClr val="569CD6"/>
                </a:solidFill>
                <a:latin typeface="Consolas" panose="020B0609020204030204" pitchFamily="49" charset="0"/>
              </a:rPr>
              <a:t>int</a:t>
            </a:r>
            <a:r>
              <a:rPr lang="en-US" altLang="ja-JP" dirty="0">
                <a:solidFill>
                  <a:srgbClr val="D4D4D4"/>
                </a:solidFill>
                <a:latin typeface="Consolas" panose="020B0609020204030204" pitchFamily="49" charset="0"/>
              </a:rPr>
              <a:t> </a:t>
            </a:r>
            <a:r>
              <a:rPr lang="en-US" altLang="ja-JP" dirty="0">
                <a:solidFill>
                  <a:srgbClr val="9CDCFE"/>
                </a:solidFill>
                <a:latin typeface="Consolas" panose="020B0609020204030204" pitchFamily="49" charset="0"/>
              </a:rPr>
              <a:t>a</a:t>
            </a:r>
            <a:r>
              <a:rPr lang="en-US" altLang="ja-JP" dirty="0">
                <a:solidFill>
                  <a:srgbClr val="D4D4D4"/>
                </a:solidFill>
                <a:latin typeface="Consolas" panose="020B0609020204030204" pitchFamily="49" charset="0"/>
              </a:rPr>
              <a:t>, </a:t>
            </a:r>
            <a:r>
              <a:rPr lang="en-US" altLang="ja-JP" dirty="0">
                <a:solidFill>
                  <a:srgbClr val="569CD6"/>
                </a:solidFill>
                <a:latin typeface="Consolas" panose="020B0609020204030204" pitchFamily="49" charset="0"/>
              </a:rPr>
              <a:t>int</a:t>
            </a:r>
            <a:r>
              <a:rPr lang="en-US" altLang="ja-JP" dirty="0">
                <a:solidFill>
                  <a:srgbClr val="D4D4D4"/>
                </a:solidFill>
                <a:latin typeface="Consolas" panose="020B0609020204030204" pitchFamily="49" charset="0"/>
              </a:rPr>
              <a:t> </a:t>
            </a:r>
            <a:r>
              <a:rPr lang="en-US" altLang="ja-JP" dirty="0">
                <a:solidFill>
                  <a:srgbClr val="9CDCFE"/>
                </a:solidFill>
                <a:latin typeface="Consolas" panose="020B0609020204030204" pitchFamily="49" charset="0"/>
              </a:rPr>
              <a:t>b</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a:t>
            </a:r>
            <a:r>
              <a:rPr lang="en-US" altLang="ja-JP" dirty="0">
                <a:solidFill>
                  <a:srgbClr val="569CD6"/>
                </a:solidFill>
                <a:latin typeface="Consolas" panose="020B0609020204030204" pitchFamily="49" charset="0"/>
              </a:rPr>
              <a:t>int</a:t>
            </a:r>
            <a:r>
              <a:rPr lang="en-US" altLang="ja-JP" dirty="0">
                <a:solidFill>
                  <a:srgbClr val="D4D4D4"/>
                </a:solidFill>
                <a:latin typeface="Consolas" panose="020B0609020204030204" pitchFamily="49" charset="0"/>
              </a:rPr>
              <a:t> x = </a:t>
            </a:r>
            <a:r>
              <a:rPr lang="en-US" altLang="ja-JP" dirty="0">
                <a:solidFill>
                  <a:srgbClr val="B5CEA8"/>
                </a:solidFill>
                <a:latin typeface="Consolas" panose="020B0609020204030204" pitchFamily="49" charset="0"/>
              </a:rPr>
              <a:t>1</a:t>
            </a:r>
            <a:r>
              <a:rPr lang="en-US" altLang="ja-JP" dirty="0">
                <a:solidFill>
                  <a:srgbClr val="D4D4D4"/>
                </a:solidFill>
                <a:latin typeface="Consolas" panose="020B0609020204030204" pitchFamily="49" charset="0"/>
              </a:rPr>
              <a:t>, y = </a:t>
            </a:r>
            <a:r>
              <a:rPr lang="en-US" altLang="ja-JP" dirty="0">
                <a:solidFill>
                  <a:srgbClr val="B5CEA8"/>
                </a:solidFill>
                <a:latin typeface="Consolas" panose="020B0609020204030204" pitchFamily="49" charset="0"/>
              </a:rPr>
              <a:t>0</a:t>
            </a:r>
            <a:r>
              <a:rPr lang="en-US" altLang="ja-JP" dirty="0">
                <a:solidFill>
                  <a:srgbClr val="D4D4D4"/>
                </a:solidFill>
                <a:latin typeface="Consolas" panose="020B0609020204030204" pitchFamily="49" charset="0"/>
              </a:rPr>
              <a:t>;</a:t>
            </a:r>
          </a:p>
          <a:p>
            <a:r>
              <a:rPr lang="en-US" altLang="ja-JP" dirty="0">
                <a:solidFill>
                  <a:srgbClr val="D4D4D4"/>
                </a:solidFill>
                <a:latin typeface="Consolas" panose="020B0609020204030204" pitchFamily="49" charset="0"/>
              </a:rPr>
              <a:t>    </a:t>
            </a:r>
            <a:r>
              <a:rPr lang="en-US" altLang="ja-JP" dirty="0">
                <a:solidFill>
                  <a:srgbClr val="C586C0"/>
                </a:solidFill>
                <a:latin typeface="Consolas" panose="020B0609020204030204" pitchFamily="49" charset="0"/>
              </a:rPr>
              <a:t>if</a:t>
            </a:r>
            <a:r>
              <a:rPr lang="en-US" altLang="ja-JP" dirty="0">
                <a:solidFill>
                  <a:srgbClr val="D4D4D4"/>
                </a:solidFill>
                <a:latin typeface="Consolas" panose="020B0609020204030204" pitchFamily="49" charset="0"/>
              </a:rPr>
              <a:t> (a != </a:t>
            </a:r>
            <a:r>
              <a:rPr lang="en-US" altLang="ja-JP" dirty="0">
                <a:solidFill>
                  <a:srgbClr val="B5CEA8"/>
                </a:solidFill>
                <a:latin typeface="Consolas" panose="020B0609020204030204" pitchFamily="49" charset="0"/>
              </a:rPr>
              <a:t>0</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y = x + </a:t>
            </a:r>
            <a:r>
              <a:rPr lang="en-US" altLang="ja-JP" dirty="0">
                <a:solidFill>
                  <a:srgbClr val="B5CEA8"/>
                </a:solidFill>
                <a:latin typeface="Consolas" panose="020B0609020204030204" pitchFamily="49" charset="0"/>
              </a:rPr>
              <a:t>3</a:t>
            </a:r>
            <a:r>
              <a:rPr lang="en-US" altLang="ja-JP" dirty="0">
                <a:solidFill>
                  <a:srgbClr val="D4D4D4"/>
                </a:solidFill>
                <a:latin typeface="Consolas" panose="020B0609020204030204" pitchFamily="49" charset="0"/>
              </a:rPr>
              <a:t>;</a:t>
            </a:r>
          </a:p>
          <a:p>
            <a:r>
              <a:rPr lang="en-US" altLang="ja-JP" dirty="0">
                <a:solidFill>
                  <a:srgbClr val="D4D4D4"/>
                </a:solidFill>
                <a:latin typeface="Consolas" panose="020B0609020204030204" pitchFamily="49" charset="0"/>
              </a:rPr>
              <a:t>        </a:t>
            </a:r>
            <a:r>
              <a:rPr lang="en-US" altLang="ja-JP" dirty="0">
                <a:solidFill>
                  <a:srgbClr val="C586C0"/>
                </a:solidFill>
                <a:latin typeface="Consolas" panose="020B0609020204030204" pitchFamily="49" charset="0"/>
              </a:rPr>
              <a:t>if</a:t>
            </a:r>
            <a:r>
              <a:rPr lang="en-US" altLang="ja-JP" dirty="0">
                <a:solidFill>
                  <a:srgbClr val="D4D4D4"/>
                </a:solidFill>
                <a:latin typeface="Consolas" panose="020B0609020204030204" pitchFamily="49" charset="0"/>
              </a:rPr>
              <a:t> (b == </a:t>
            </a:r>
            <a:r>
              <a:rPr lang="en-US" altLang="ja-JP" dirty="0">
                <a:solidFill>
                  <a:srgbClr val="B5CEA8"/>
                </a:solidFill>
                <a:latin typeface="Consolas" panose="020B0609020204030204" pitchFamily="49" charset="0"/>
              </a:rPr>
              <a:t>0</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x = </a:t>
            </a:r>
            <a:r>
              <a:rPr lang="en-US" altLang="ja-JP" dirty="0">
                <a:solidFill>
                  <a:srgbClr val="B5CEA8"/>
                </a:solidFill>
                <a:latin typeface="Consolas" panose="020B0609020204030204" pitchFamily="49" charset="0"/>
              </a:rPr>
              <a:t>2</a:t>
            </a:r>
            <a:r>
              <a:rPr lang="en-US" altLang="ja-JP" dirty="0">
                <a:solidFill>
                  <a:srgbClr val="D4D4D4"/>
                </a:solidFill>
                <a:latin typeface="Consolas" panose="020B0609020204030204" pitchFamily="49" charset="0"/>
              </a:rPr>
              <a:t> * (a + b);</a:t>
            </a:r>
          </a:p>
          <a:p>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a:t>
            </a:r>
            <a:r>
              <a:rPr lang="en-US" altLang="ja-JP" dirty="0">
                <a:solidFill>
                  <a:srgbClr val="DCDCAA"/>
                </a:solidFill>
                <a:latin typeface="Consolas" panose="020B0609020204030204" pitchFamily="49" charset="0"/>
              </a:rPr>
              <a:t>assert</a:t>
            </a:r>
            <a:r>
              <a:rPr lang="en-US" altLang="ja-JP" dirty="0">
                <a:solidFill>
                  <a:srgbClr val="D4D4D4"/>
                </a:solidFill>
                <a:latin typeface="Consolas" panose="020B0609020204030204" pitchFamily="49" charset="0"/>
              </a:rPr>
              <a:t>(x != y);</a:t>
            </a:r>
          </a:p>
          <a:p>
            <a:r>
              <a:rPr lang="en-US" altLang="ja-JP" dirty="0">
                <a:solidFill>
                  <a:srgbClr val="D4D4D4"/>
                </a:solidFill>
                <a:latin typeface="Consolas" panose="020B0609020204030204" pitchFamily="49" charset="0"/>
              </a:rPr>
              <a:t>}</a:t>
            </a:r>
            <a:endParaRPr lang="en-US" altLang="ja-JP" b="0" dirty="0">
              <a:solidFill>
                <a:srgbClr val="D4D4D4"/>
              </a:solidFill>
              <a:effectLst/>
              <a:latin typeface="Consolas" panose="020B0609020204030204" pitchFamily="49" charset="0"/>
            </a:endParaRPr>
          </a:p>
        </p:txBody>
      </p:sp>
      <mc:AlternateContent xmlns:mc="http://schemas.openxmlformats.org/markup-compatibility/2006" xmlns:a14="http://schemas.microsoft.com/office/drawing/2010/main">
        <mc:Choice Requires="a14">
          <p:sp>
            <p:nvSpPr>
              <p:cNvPr id="7" name="正方形/長方形 6">
                <a:extLst>
                  <a:ext uri="{FF2B5EF4-FFF2-40B4-BE49-F238E27FC236}">
                    <a16:creationId xmlns:a16="http://schemas.microsoft.com/office/drawing/2014/main" id="{58BE2EF4-BDC0-4EA0-9C96-E015BCD407D0}"/>
                  </a:ext>
                </a:extLst>
              </p:cNvPr>
              <p:cNvSpPr/>
              <p:nvPr/>
            </p:nvSpPr>
            <p:spPr>
              <a:xfrm>
                <a:off x="4057078" y="2053314"/>
                <a:ext cx="4950079" cy="2406941"/>
              </a:xfrm>
              <a:prstGeom prst="rect">
                <a:avLst/>
              </a:prstGeom>
              <a:solidFill>
                <a:schemeClr val="accent2">
                  <a:lumMod val="20000"/>
                  <a:lumOff val="80000"/>
                </a:schemeClr>
              </a:solidFill>
            </p:spPr>
            <p:txBody>
              <a:bodyPr wrap="square">
                <a:spAutoFit/>
              </a:bodyPr>
              <a:lstStyle/>
              <a:p>
                <a:pPr marL="342900" indent="-180000">
                  <a:lnSpc>
                    <a:spcPts val="2000"/>
                  </a:lnSpc>
                  <a:buFont typeface="Arial" panose="020B0604020202020204" pitchFamily="34" charset="0"/>
                  <a:buChar char="•"/>
                </a:pPr>
                <a14:m>
                  <m:oMath xmlns:m="http://schemas.openxmlformats.org/officeDocument/2006/math">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𝑥</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rPr>
                      <m:t>=1</m:t>
                    </m:r>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𝑦</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=0</m:t>
                    </m:r>
                  </m:oMath>
                </a14:m>
                <a:endParaRPr kumimoji="1" lang="en-US" altLang="ja-JP" sz="2000" dirty="0"/>
              </a:p>
              <a:p>
                <a:pPr marL="342900" indent="-180000">
                  <a:lnSpc>
                    <a:spcPts val="2000"/>
                  </a:lnSpc>
                  <a:buFont typeface="Arial" panose="020B0604020202020204" pitchFamily="34" charset="0"/>
                  <a:buChar char="•"/>
                </a:pPr>
                <a:endParaRPr kumimoji="1" lang="ja-JP" altLang="en-US" sz="2000" dirty="0"/>
              </a:p>
              <a:p>
                <a:pPr marL="342900" indent="-180000">
                  <a:lnSpc>
                    <a:spcPts val="2000"/>
                  </a:lnSpc>
                  <a:buFont typeface="Arial" panose="020B0604020202020204" pitchFamily="34" charset="0"/>
                  <a:buChar char="•"/>
                </a:pPr>
                <a14:m>
                  <m:oMath xmlns:m="http://schemas.openxmlformats.org/officeDocument/2006/math">
                    <m:r>
                      <a:rPr kumimoji="1" lang="en-US" altLang="ja-JP" sz="2000" i="1">
                        <a:latin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𝑎</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m:t>
                    </m:r>
                    <m:r>
                      <a:rPr kumimoji="1" lang="en-US" altLang="ja-JP" sz="2000" i="1">
                        <a:latin typeface="Cambria Math" panose="02040503050406030204" pitchFamily="18" charset="0"/>
                      </a:rPr>
                      <m:t>0</m:t>
                    </m:r>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𝑦</m:t>
                        </m:r>
                      </m:e>
                      <m:sub>
                        <m:r>
                          <a:rPr kumimoji="1" lang="en-US" altLang="ja-JP" sz="2000" i="1">
                            <a:latin typeface="Cambria Math" panose="02040503050406030204" pitchFamily="18" charset="0"/>
                          </a:rPr>
                          <m:t>1</m:t>
                        </m:r>
                      </m:sub>
                    </m:sSub>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𝑥</m:t>
                        </m:r>
                      </m:e>
                      <m:sub>
                        <m:r>
                          <a:rPr kumimoji="1" lang="en-US" altLang="ja-JP" sz="2000" i="1">
                            <a:latin typeface="Cambria Math" panose="02040503050406030204" pitchFamily="18" charset="0"/>
                            <a:ea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+3</m:t>
                    </m:r>
                  </m:oMath>
                </a14:m>
                <a:r>
                  <a:rPr kumimoji="1" lang="en-US" altLang="ja-JP" sz="2000" dirty="0"/>
                  <a:t>)</a:t>
                </a:r>
                <a:r>
                  <a:rPr kumimoji="1" lang="en-US" altLang="ja-JP" sz="2000" dirty="0">
                    <a:ea typeface="Cambria Math" panose="02040503050406030204" pitchFamily="18" charset="0"/>
                  </a:rPr>
                  <a:t> </a:t>
                </a:r>
                <a14:m>
                  <m:oMath xmlns:m="http://schemas.openxmlformats.org/officeDocument/2006/math">
                    <m:r>
                      <a:rPr kumimoji="1" lang="en-US" altLang="ja-JP" sz="2000" i="1">
                        <a:latin typeface="Cambria Math" panose="02040503050406030204" pitchFamily="18" charset="0"/>
                        <a:ea typeface="Cambria Math" panose="02040503050406030204" pitchFamily="18" charset="0"/>
                      </a:rPr>
                      <m:t>∨</m:t>
                    </m:r>
                    <m:r>
                      <a:rPr kumimoji="1" lang="en-US" altLang="ja-JP" sz="2000" i="1">
                        <a:latin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𝑎</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rPr>
                      <m:t>=0</m:t>
                    </m:r>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𝑦</m:t>
                        </m:r>
                      </m:e>
                      <m:sub>
                        <m:r>
                          <a:rPr kumimoji="1" lang="en-US" altLang="ja-JP" sz="2000" i="1">
                            <a:latin typeface="Cambria Math" panose="02040503050406030204" pitchFamily="18" charset="0"/>
                          </a:rPr>
                          <m:t>1</m:t>
                        </m:r>
                      </m:sub>
                    </m:sSub>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𝑦</m:t>
                        </m:r>
                      </m:e>
                      <m:sub>
                        <m:r>
                          <a:rPr kumimoji="1" lang="en-US" altLang="ja-JP" sz="2000" i="1">
                            <a:latin typeface="Cambria Math" panose="02040503050406030204" pitchFamily="18" charset="0"/>
                            <a:ea typeface="Cambria Math" panose="02040503050406030204" pitchFamily="18" charset="0"/>
                          </a:rPr>
                          <m:t>0</m:t>
                        </m:r>
                      </m:sub>
                    </m:sSub>
                    <m:r>
                      <m:rPr>
                        <m:nor/>
                      </m:rPr>
                      <a:rPr kumimoji="1" lang="en-US" altLang="ja-JP" sz="2000" dirty="0"/>
                      <m:t>)</m:t>
                    </m:r>
                  </m:oMath>
                </a14:m>
                <a:endParaRPr kumimoji="1" lang="en-US" altLang="ja-JP" sz="2000" dirty="0"/>
              </a:p>
              <a:p>
                <a:pPr marL="342900" indent="-180000">
                  <a:lnSpc>
                    <a:spcPts val="2000"/>
                  </a:lnSpc>
                  <a:buFont typeface="Arial" panose="020B0604020202020204" pitchFamily="34" charset="0"/>
                  <a:buChar char="•"/>
                </a:pPr>
                <a:endParaRPr kumimoji="1" lang="en-US" altLang="ja-JP" sz="2000" dirty="0"/>
              </a:p>
              <a:p>
                <a:pPr marL="342900" indent="-180000">
                  <a:lnSpc>
                    <a:spcPts val="2000"/>
                  </a:lnSpc>
                  <a:buFont typeface="Arial" panose="020B0604020202020204" pitchFamily="34" charset="0"/>
                  <a:buChar char="•"/>
                </a:pPr>
                <a14:m>
                  <m:oMath xmlns:m="http://schemas.openxmlformats.org/officeDocument/2006/math">
                    <m:r>
                      <a:rPr kumimoji="1" lang="en-US" altLang="ja-JP" sz="2000" i="1">
                        <a:latin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𝑎</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m:t>
                    </m:r>
                    <m:r>
                      <a:rPr kumimoji="1" lang="en-US" altLang="ja-JP" sz="2000" i="1">
                        <a:latin typeface="Cambria Math" panose="02040503050406030204" pitchFamily="18" charset="0"/>
                      </a:rPr>
                      <m:t>0</m:t>
                    </m:r>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𝑏</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=0∧</m:t>
                    </m:r>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𝑥</m:t>
                        </m:r>
                      </m:e>
                      <m:sub>
                        <m:r>
                          <a:rPr kumimoji="1" lang="en-US" altLang="ja-JP" sz="2000" i="1">
                            <a:latin typeface="Cambria Math" panose="02040503050406030204" pitchFamily="18" charset="0"/>
                            <a:ea typeface="Cambria Math" panose="02040503050406030204" pitchFamily="18" charset="0"/>
                          </a:rPr>
                          <m:t>1</m:t>
                        </m:r>
                      </m:sub>
                    </m:sSub>
                    <m:r>
                      <a:rPr kumimoji="1" lang="en-US" altLang="ja-JP" sz="2000" i="1">
                        <a:latin typeface="Cambria Math" panose="02040503050406030204" pitchFamily="18" charset="0"/>
                        <a:ea typeface="Cambria Math" panose="02040503050406030204" pitchFamily="18" charset="0"/>
                      </a:rPr>
                      <m:t>=2∗</m:t>
                    </m:r>
                    <m:d>
                      <m:dPr>
                        <m:ctrlPr>
                          <a:rPr kumimoji="1" lang="en-US" altLang="ja-JP" sz="2000" i="1">
                            <a:latin typeface="Cambria Math" panose="02040503050406030204" pitchFamily="18" charset="0"/>
                            <a:ea typeface="Cambria Math" panose="02040503050406030204" pitchFamily="18" charset="0"/>
                          </a:rPr>
                        </m:ctrlPr>
                      </m:dPr>
                      <m:e>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𝑎</m:t>
                            </m:r>
                          </m:e>
                          <m:sub>
                            <m:r>
                              <a:rPr kumimoji="1" lang="en-US" altLang="ja-JP" sz="2000" i="1">
                                <a:latin typeface="Cambria Math" panose="02040503050406030204" pitchFamily="18" charset="0"/>
                                <a:ea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𝑏</m:t>
                            </m:r>
                          </m:e>
                          <m:sub>
                            <m:r>
                              <a:rPr kumimoji="1" lang="en-US" altLang="ja-JP" sz="2000" i="1">
                                <a:latin typeface="Cambria Math" panose="02040503050406030204" pitchFamily="18" charset="0"/>
                                <a:ea typeface="Cambria Math" panose="02040503050406030204" pitchFamily="18" charset="0"/>
                              </a:rPr>
                              <m:t>0</m:t>
                            </m:r>
                          </m:sub>
                        </m:sSub>
                      </m:e>
                    </m:d>
                    <m:r>
                      <a:rPr kumimoji="1" lang="en-US" altLang="ja-JP" sz="2000" i="1">
                        <a:latin typeface="Cambria Math" panose="02040503050406030204" pitchFamily="18" charset="0"/>
                        <a:ea typeface="Cambria Math" panose="02040503050406030204" pitchFamily="18" charset="0"/>
                      </a:rPr>
                      <m:t>)</m:t>
                    </m:r>
                  </m:oMath>
                </a14:m>
                <a:r>
                  <a:rPr kumimoji="1" lang="en-US" altLang="ja-JP" sz="2000" dirty="0">
                    <a:ea typeface="Cambria Math" panose="02040503050406030204" pitchFamily="18" charset="0"/>
                  </a:rPr>
                  <a:t> </a:t>
                </a:r>
                <a14:m>
                  <m:oMath xmlns:m="http://schemas.openxmlformats.org/officeDocument/2006/math">
                    <m:r>
                      <a:rPr kumimoji="1" lang="en-US" altLang="ja-JP" sz="2000" i="1">
                        <a:latin typeface="Cambria Math" panose="02040503050406030204" pitchFamily="18" charset="0"/>
                        <a:ea typeface="Cambria Math" panose="02040503050406030204" pitchFamily="18" charset="0"/>
                      </a:rPr>
                      <m:t>∨</m:t>
                    </m:r>
                    <m:r>
                      <a:rPr kumimoji="1" lang="en-US" altLang="ja-JP" sz="2000" i="1">
                        <a:latin typeface="Cambria Math" panose="02040503050406030204" pitchFamily="18" charset="0"/>
                      </a:rPr>
                      <m:t>(</m:t>
                    </m:r>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m:t>
                        </m:r>
                        <m:r>
                          <a:rPr kumimoji="1" lang="en-US" altLang="ja-JP" sz="2000" i="1">
                            <a:latin typeface="Cambria Math" panose="02040503050406030204" pitchFamily="18" charset="0"/>
                          </a:rPr>
                          <m:t>𝑎</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m:t>
                    </m:r>
                    <m:r>
                      <a:rPr kumimoji="1" lang="en-US" altLang="ja-JP" sz="2000" i="1">
                        <a:latin typeface="Cambria Math" panose="02040503050406030204" pitchFamily="18" charset="0"/>
                      </a:rPr>
                      <m:t>0</m:t>
                    </m:r>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𝑏</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=0)∧</m:t>
                    </m:r>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𝑥</m:t>
                        </m:r>
                      </m:e>
                      <m:sub>
                        <m:r>
                          <a:rPr kumimoji="1" lang="en-US" altLang="ja-JP" sz="2000" i="1">
                            <a:latin typeface="Cambria Math" panose="02040503050406030204" pitchFamily="18" charset="0"/>
                            <a:ea typeface="Cambria Math" panose="02040503050406030204" pitchFamily="18" charset="0"/>
                          </a:rPr>
                          <m:t>1</m:t>
                        </m:r>
                      </m:sub>
                    </m:sSub>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𝑥</m:t>
                        </m:r>
                      </m:e>
                      <m:sub>
                        <m:r>
                          <a:rPr kumimoji="1" lang="en-US" altLang="ja-JP" sz="2000" i="1">
                            <a:latin typeface="Cambria Math" panose="02040503050406030204" pitchFamily="18" charset="0"/>
                            <a:ea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m:t>
                    </m:r>
                  </m:oMath>
                </a14:m>
                <a:endParaRPr kumimoji="1" lang="en-US" altLang="ja-JP" sz="2000" dirty="0"/>
              </a:p>
              <a:p>
                <a:pPr marL="342900" indent="-180000">
                  <a:lnSpc>
                    <a:spcPts val="2000"/>
                  </a:lnSpc>
                  <a:buFont typeface="Arial" panose="020B0604020202020204" pitchFamily="34" charset="0"/>
                  <a:buChar char="•"/>
                </a:pPr>
                <a:endParaRPr kumimoji="1" lang="ja-JP" altLang="en-US" sz="2000" dirty="0"/>
              </a:p>
              <a:p>
                <a:pPr marL="342900" indent="-180000">
                  <a:lnSpc>
                    <a:spcPts val="2000"/>
                  </a:lnSpc>
                  <a:buFont typeface="Arial" panose="020B0604020202020204" pitchFamily="34" charset="0"/>
                  <a:buChar char="•"/>
                </a:pPr>
                <a14:m>
                  <m:oMath xmlns:m="http://schemas.openxmlformats.org/officeDocument/2006/math">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𝑥</m:t>
                        </m:r>
                      </m:e>
                      <m:sub>
                        <m:r>
                          <a:rPr kumimoji="1" lang="en-US" altLang="ja-JP" sz="2000" i="1">
                            <a:latin typeface="Cambria Math" panose="02040503050406030204" pitchFamily="18" charset="0"/>
                          </a:rPr>
                          <m:t>1</m:t>
                        </m:r>
                      </m:sub>
                    </m:sSub>
                    <m:r>
                      <a:rPr kumimoji="1" lang="en-US" altLang="ja-JP" sz="2000" i="1">
                        <a:latin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𝑦</m:t>
                        </m:r>
                      </m:e>
                      <m:sub>
                        <m:r>
                          <a:rPr kumimoji="1" lang="en-US" altLang="ja-JP" sz="2000" i="1">
                            <a:latin typeface="Cambria Math" panose="02040503050406030204" pitchFamily="18" charset="0"/>
                          </a:rPr>
                          <m:t>1</m:t>
                        </m:r>
                      </m:sub>
                    </m:sSub>
                  </m:oMath>
                </a14:m>
                <a:r>
                  <a:rPr lang="ja-JP" altLang="en-US" sz="2000" dirty="0"/>
                  <a:t>     </a:t>
                </a:r>
                <a:r>
                  <a:rPr lang="en-US" altLang="ja-JP" sz="2000" dirty="0">
                    <a:ea typeface="小塚ゴシック Pro R"/>
                  </a:rPr>
                  <a:t>(</a:t>
                </a:r>
                <a:r>
                  <a:rPr lang="ja-JP" altLang="en-US" sz="2000" dirty="0">
                    <a:ea typeface="小塚ゴシック Pro R"/>
                  </a:rPr>
                  <a:t>エラーのときに真</a:t>
                </a:r>
                <a:r>
                  <a:rPr lang="en-US" altLang="ja-JP" sz="2000" dirty="0">
                    <a:ea typeface="小塚ゴシック Pro R"/>
                  </a:rPr>
                  <a:t>)</a:t>
                </a:r>
                <a:endParaRPr lang="ja-JP" altLang="en-US" sz="2000" dirty="0">
                  <a:ea typeface="小塚ゴシック Pro R"/>
                </a:endParaRPr>
              </a:p>
            </p:txBody>
          </p:sp>
        </mc:Choice>
        <mc:Fallback xmlns="">
          <p:sp>
            <p:nvSpPr>
              <p:cNvPr id="7" name="正方形/長方形 6">
                <a:extLst>
                  <a:ext uri="{FF2B5EF4-FFF2-40B4-BE49-F238E27FC236}">
                    <a16:creationId xmlns:a16="http://schemas.microsoft.com/office/drawing/2014/main" id="{58BE2EF4-BDC0-4EA0-9C96-E015BCD407D0}"/>
                  </a:ext>
                </a:extLst>
              </p:cNvPr>
              <p:cNvSpPr>
                <a:spLocks noRot="1" noChangeAspect="1" noMove="1" noResize="1" noEditPoints="1" noAdjustHandles="1" noChangeArrowheads="1" noChangeShapeType="1" noTextEdit="1"/>
              </p:cNvSpPr>
              <p:nvPr/>
            </p:nvSpPr>
            <p:spPr>
              <a:xfrm>
                <a:off x="4057078" y="2053314"/>
                <a:ext cx="4950079" cy="2406941"/>
              </a:xfrm>
              <a:prstGeom prst="rect">
                <a:avLst/>
              </a:prstGeom>
              <a:blipFill>
                <a:blip r:embed="rId2"/>
                <a:stretch>
                  <a:fillRect t="-3038" b="-379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678219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7AA04D-C17B-496D-A734-7F3183162014}"/>
              </a:ext>
            </a:extLst>
          </p:cNvPr>
          <p:cNvSpPr>
            <a:spLocks noGrp="1"/>
          </p:cNvSpPr>
          <p:nvPr>
            <p:ph type="title"/>
          </p:nvPr>
        </p:nvSpPr>
        <p:spPr/>
        <p:txBody>
          <a:bodyPr/>
          <a:lstStyle/>
          <a:p>
            <a:r>
              <a:rPr kumimoji="1" lang="ja-JP" altLang="en-US" dirty="0"/>
              <a:t>概要</a:t>
            </a:r>
          </a:p>
        </p:txBody>
      </p:sp>
      <p:sp>
        <p:nvSpPr>
          <p:cNvPr id="3" name="スライド番号プレースホルダー 2">
            <a:extLst>
              <a:ext uri="{FF2B5EF4-FFF2-40B4-BE49-F238E27FC236}">
                <a16:creationId xmlns:a16="http://schemas.microsoft.com/office/drawing/2014/main" id="{CB1026A6-6A12-4119-B149-10BF260D6AD4}"/>
              </a:ext>
            </a:extLst>
          </p:cNvPr>
          <p:cNvSpPr>
            <a:spLocks noGrp="1"/>
          </p:cNvSpPr>
          <p:nvPr>
            <p:ph type="sldNum" sz="quarter" idx="12"/>
          </p:nvPr>
        </p:nvSpPr>
        <p:spPr/>
        <p:txBody>
          <a:bodyPr/>
          <a:lstStyle/>
          <a:p>
            <a:fld id="{D407A031-D5DB-4019-B81D-326AC9F9DDDB}" type="slidenum">
              <a:rPr kumimoji="1" lang="ja-JP" altLang="en-US" smtClean="0"/>
              <a:pPr/>
              <a:t>2</a:t>
            </a:fld>
            <a:endParaRPr kumimoji="1" lang="ja-JP" altLang="en-US"/>
          </a:p>
        </p:txBody>
      </p:sp>
      <p:sp>
        <p:nvSpPr>
          <p:cNvPr id="4" name="コンテンツ プレースホルダー 3">
            <a:extLst>
              <a:ext uri="{FF2B5EF4-FFF2-40B4-BE49-F238E27FC236}">
                <a16:creationId xmlns:a16="http://schemas.microsoft.com/office/drawing/2014/main" id="{EAC1484C-F8D3-4452-88A1-5FBFEE37F55C}"/>
              </a:ext>
            </a:extLst>
          </p:cNvPr>
          <p:cNvSpPr>
            <a:spLocks noGrp="1"/>
          </p:cNvSpPr>
          <p:nvPr>
            <p:ph sz="quarter" idx="1"/>
          </p:nvPr>
        </p:nvSpPr>
        <p:spPr>
          <a:xfrm>
            <a:off x="457200" y="1219199"/>
            <a:ext cx="8229600" cy="5229225"/>
          </a:xfrm>
        </p:spPr>
        <p:txBody>
          <a:bodyPr>
            <a:normAutofit fontScale="92500" lnSpcReduction="20000"/>
          </a:bodyPr>
          <a:lstStyle/>
          <a:p>
            <a:pPr marL="0" indent="0">
              <a:buNone/>
            </a:pPr>
            <a:endParaRPr lang="ja-JP" altLang="en-US" dirty="0"/>
          </a:p>
          <a:p>
            <a:r>
              <a:rPr lang="ja-JP" altLang="en-US" b="1" spc="-100" dirty="0"/>
              <a:t>モデル検査の基礎</a:t>
            </a:r>
            <a:r>
              <a:rPr lang="ja-JP" altLang="en-US" spc="-100" dirty="0"/>
              <a:t>と</a:t>
            </a:r>
            <a:r>
              <a:rPr lang="ja-JP" altLang="en-US" b="1" spc="-100" dirty="0"/>
              <a:t>自己適応システムへの</a:t>
            </a:r>
            <a:r>
              <a:rPr lang="ja-JP" altLang="en-US" b="1" dirty="0"/>
              <a:t>応用</a:t>
            </a:r>
            <a:endParaRPr lang="en-US" altLang="ja-JP" b="1" dirty="0"/>
          </a:p>
          <a:p>
            <a:pPr lvl="1"/>
            <a:r>
              <a:rPr lang="ja-JP" altLang="en-US" dirty="0"/>
              <a:t>モデル検査： 状態探索に基づく自動検証手法</a:t>
            </a:r>
            <a:endParaRPr lang="en-US" altLang="ja-JP" dirty="0"/>
          </a:p>
          <a:p>
            <a:pPr lvl="1"/>
            <a:r>
              <a:rPr lang="ja-JP" altLang="en-US" dirty="0"/>
              <a:t>自己適応システム：環境に適応するために自らが振舞いを変更するシステム</a:t>
            </a:r>
          </a:p>
          <a:p>
            <a:pPr marL="514350" indent="-514350">
              <a:buFont typeface="+mj-lt"/>
              <a:buAutoNum type="arabicPeriod"/>
            </a:pPr>
            <a:r>
              <a:rPr lang="ja-JP" altLang="en-US" b="1" dirty="0"/>
              <a:t>モデル検査の基本概念，ツール，応用事例（土屋）</a:t>
            </a:r>
          </a:p>
          <a:p>
            <a:pPr lvl="1"/>
            <a:r>
              <a:rPr lang="ja-JP" altLang="en-US" dirty="0"/>
              <a:t>モデル検査の基本概念</a:t>
            </a:r>
            <a:endParaRPr lang="en-US" altLang="ja-JP" dirty="0"/>
          </a:p>
          <a:p>
            <a:pPr lvl="1"/>
            <a:r>
              <a:rPr lang="ja-JP" altLang="en-US" dirty="0"/>
              <a:t>ツール</a:t>
            </a:r>
            <a:endParaRPr lang="en-US" altLang="ja-JP" dirty="0"/>
          </a:p>
          <a:p>
            <a:pPr lvl="2"/>
            <a:r>
              <a:rPr lang="en-US" altLang="ja-JP" dirty="0"/>
              <a:t>SPIN</a:t>
            </a:r>
          </a:p>
          <a:p>
            <a:pPr lvl="2"/>
            <a:r>
              <a:rPr lang="en-US" altLang="ja-JP" dirty="0"/>
              <a:t>CBMC</a:t>
            </a:r>
          </a:p>
          <a:p>
            <a:pPr lvl="1"/>
            <a:r>
              <a:rPr lang="ja-JP" altLang="en-US" dirty="0"/>
              <a:t>応用事例 </a:t>
            </a:r>
          </a:p>
          <a:p>
            <a:pPr marL="514350" indent="-514350">
              <a:buFont typeface="+mj-lt"/>
              <a:buAutoNum type="arabicPeriod"/>
            </a:pPr>
            <a:r>
              <a:rPr lang="ja-JP" altLang="en-US" b="1" dirty="0"/>
              <a:t>自己適応システムとモデル検査の応用（中川）</a:t>
            </a:r>
          </a:p>
          <a:p>
            <a:pPr lvl="1"/>
            <a:r>
              <a:rPr lang="ja-JP" altLang="en-US" dirty="0"/>
              <a:t>自己適応システムの基本概念</a:t>
            </a:r>
            <a:endParaRPr lang="en-US" altLang="ja-JP" dirty="0"/>
          </a:p>
          <a:p>
            <a:pPr lvl="1"/>
            <a:r>
              <a:rPr lang="ja-JP" altLang="en-US" dirty="0"/>
              <a:t>確率的モデル検査</a:t>
            </a:r>
            <a:endParaRPr lang="en-US" altLang="ja-JP" dirty="0"/>
          </a:p>
          <a:p>
            <a:pPr lvl="1"/>
            <a:r>
              <a:rPr lang="ja-JP" altLang="en-US" dirty="0"/>
              <a:t>応用事例</a:t>
            </a:r>
          </a:p>
          <a:p>
            <a:endParaRPr kumimoji="1" lang="ja-JP" altLang="en-US" dirty="0"/>
          </a:p>
        </p:txBody>
      </p:sp>
    </p:spTree>
    <p:extLst>
      <p:ext uri="{BB962C8B-B14F-4D97-AF65-F5344CB8AC3E}">
        <p14:creationId xmlns:p14="http://schemas.microsoft.com/office/powerpoint/2010/main" val="1519560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B56E6B-782F-42B0-BBF2-E1DD8F53FC00}"/>
              </a:ext>
            </a:extLst>
          </p:cNvPr>
          <p:cNvSpPr>
            <a:spLocks noGrp="1"/>
          </p:cNvSpPr>
          <p:nvPr>
            <p:ph type="title"/>
          </p:nvPr>
        </p:nvSpPr>
        <p:spPr/>
        <p:txBody>
          <a:bodyPr>
            <a:normAutofit fontScale="90000"/>
          </a:bodyPr>
          <a:lstStyle/>
          <a:p>
            <a:r>
              <a:rPr lang="en-US" altLang="ja-JP" dirty="0"/>
              <a:t>SMT</a:t>
            </a:r>
            <a:r>
              <a:rPr lang="ja-JP" altLang="en-US" dirty="0"/>
              <a:t>ソルバへの入力</a:t>
            </a:r>
            <a:br>
              <a:rPr lang="en-US" altLang="ja-JP" dirty="0"/>
            </a:br>
            <a:endParaRPr kumimoji="1" lang="ja-JP" altLang="en-US" dirty="0"/>
          </a:p>
        </p:txBody>
      </p:sp>
      <p:sp>
        <p:nvSpPr>
          <p:cNvPr id="3" name="スライド番号プレースホルダー 2">
            <a:extLst>
              <a:ext uri="{FF2B5EF4-FFF2-40B4-BE49-F238E27FC236}">
                <a16:creationId xmlns:a16="http://schemas.microsoft.com/office/drawing/2014/main" id="{6F9954D1-A7B4-4855-9D77-C8F24625355C}"/>
              </a:ext>
            </a:extLst>
          </p:cNvPr>
          <p:cNvSpPr>
            <a:spLocks noGrp="1"/>
          </p:cNvSpPr>
          <p:nvPr>
            <p:ph type="sldNum" sz="quarter" idx="12"/>
          </p:nvPr>
        </p:nvSpPr>
        <p:spPr/>
        <p:txBody>
          <a:bodyPr/>
          <a:lstStyle/>
          <a:p>
            <a:fld id="{FD8F493F-1947-47EE-B420-C6A93E8CEA81}" type="slidenum">
              <a:rPr kumimoji="1" lang="ja-JP" altLang="en-US" smtClean="0"/>
              <a:t>20</a:t>
            </a:fld>
            <a:endParaRPr kumimoji="1" lang="ja-JP" altLang="en-US"/>
          </a:p>
        </p:txBody>
      </p:sp>
      <p:sp>
        <p:nvSpPr>
          <p:cNvPr id="4" name="正方形/長方形 3">
            <a:extLst>
              <a:ext uri="{FF2B5EF4-FFF2-40B4-BE49-F238E27FC236}">
                <a16:creationId xmlns:a16="http://schemas.microsoft.com/office/drawing/2014/main" id="{1C75FC45-52AB-4E6F-8CF0-234C58719446}"/>
              </a:ext>
            </a:extLst>
          </p:cNvPr>
          <p:cNvSpPr/>
          <p:nvPr/>
        </p:nvSpPr>
        <p:spPr>
          <a:xfrm>
            <a:off x="166759" y="784125"/>
            <a:ext cx="8593095" cy="5693866"/>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ja-JP" altLang="en-US" sz="1600" dirty="0">
                <a:latin typeface="Consolas" panose="020B0609020204030204" pitchFamily="49" charset="0"/>
              </a:rPr>
              <a:t>(declare-const a0 Int)</a:t>
            </a:r>
          </a:p>
          <a:p>
            <a:r>
              <a:rPr lang="ja-JP" altLang="en-US" sz="1600" dirty="0">
                <a:latin typeface="Consolas" panose="020B0609020204030204" pitchFamily="49" charset="0"/>
              </a:rPr>
              <a:t>(declare-const b0 Int)</a:t>
            </a:r>
          </a:p>
          <a:p>
            <a:r>
              <a:rPr lang="ja-JP" altLang="en-US" sz="1600" dirty="0">
                <a:latin typeface="Consolas" panose="020B0609020204030204" pitchFamily="49" charset="0"/>
              </a:rPr>
              <a:t>(declare-const x0 Int)</a:t>
            </a:r>
          </a:p>
          <a:p>
            <a:r>
              <a:rPr lang="ja-JP" altLang="en-US" sz="1600" dirty="0">
                <a:latin typeface="Consolas" panose="020B0609020204030204" pitchFamily="49" charset="0"/>
              </a:rPr>
              <a:t>(declare-const x1 Int)</a:t>
            </a:r>
          </a:p>
          <a:p>
            <a:r>
              <a:rPr lang="ja-JP" altLang="en-US" sz="1600" dirty="0">
                <a:latin typeface="Consolas" panose="020B0609020204030204" pitchFamily="49" charset="0"/>
              </a:rPr>
              <a:t>(declare-const y0 Int)</a:t>
            </a:r>
          </a:p>
          <a:p>
            <a:r>
              <a:rPr lang="ja-JP" altLang="en-US" sz="1600" dirty="0">
                <a:latin typeface="Consolas" panose="020B0609020204030204" pitchFamily="49" charset="0"/>
              </a:rPr>
              <a:t>(declare-const y1 Int)</a:t>
            </a:r>
          </a:p>
          <a:p>
            <a:r>
              <a:rPr lang="ja-JP" altLang="en-US" sz="1600" dirty="0">
                <a:latin typeface="Consolas" panose="020B0609020204030204" pitchFamily="49" charset="0"/>
              </a:rPr>
              <a:t>(assert (and (= x0 1) (= y0 0)))</a:t>
            </a:r>
          </a:p>
          <a:p>
            <a:r>
              <a:rPr lang="ja-JP" altLang="en-US" sz="1600" dirty="0">
                <a:latin typeface="Consolas" panose="020B0609020204030204" pitchFamily="49" charset="0"/>
              </a:rPr>
              <a:t>(assert </a:t>
            </a:r>
          </a:p>
          <a:p>
            <a:r>
              <a:rPr lang="ja-JP" altLang="en-US" sz="1600" dirty="0">
                <a:latin typeface="Consolas" panose="020B0609020204030204" pitchFamily="49" charset="0"/>
              </a:rPr>
              <a:t>　(or</a:t>
            </a:r>
          </a:p>
          <a:p>
            <a:r>
              <a:rPr lang="ja-JP" altLang="en-US" sz="1600" dirty="0">
                <a:latin typeface="Consolas" panose="020B0609020204030204" pitchFamily="49" charset="0"/>
              </a:rPr>
              <a:t>　	(and (not (= a0 0)) (= y1 (+ x0 </a:t>
            </a:r>
            <a:r>
              <a:rPr lang="en-US" altLang="ja-JP" sz="1600" dirty="0">
                <a:latin typeface="Consolas" panose="020B0609020204030204" pitchFamily="49" charset="0"/>
              </a:rPr>
              <a:t>3</a:t>
            </a:r>
            <a:r>
              <a:rPr lang="ja-JP" altLang="en-US" sz="1600" dirty="0">
                <a:latin typeface="Consolas" panose="020B0609020204030204" pitchFamily="49" charset="0"/>
              </a:rPr>
              <a:t>)))</a:t>
            </a:r>
          </a:p>
          <a:p>
            <a:r>
              <a:rPr lang="ja-JP" altLang="en-US" sz="1600" dirty="0">
                <a:latin typeface="Consolas" panose="020B0609020204030204" pitchFamily="49" charset="0"/>
              </a:rPr>
              <a:t>　	(and (= a0 0) (= y1 y0))</a:t>
            </a:r>
          </a:p>
          <a:p>
            <a:r>
              <a:rPr lang="ja-JP" altLang="en-US" sz="1600" dirty="0">
                <a:latin typeface="Consolas" panose="020B0609020204030204" pitchFamily="49" charset="0"/>
              </a:rPr>
              <a:t>　)</a:t>
            </a:r>
          </a:p>
          <a:p>
            <a:r>
              <a:rPr lang="ja-JP" altLang="en-US" sz="1600" dirty="0">
                <a:latin typeface="Consolas" panose="020B0609020204030204" pitchFamily="49" charset="0"/>
              </a:rPr>
              <a:t>)</a:t>
            </a:r>
          </a:p>
          <a:p>
            <a:r>
              <a:rPr lang="ja-JP" altLang="en-US" sz="1600" dirty="0">
                <a:latin typeface="Consolas" panose="020B0609020204030204" pitchFamily="49" charset="0"/>
              </a:rPr>
              <a:t>(assert </a:t>
            </a:r>
          </a:p>
          <a:p>
            <a:r>
              <a:rPr lang="ja-JP" altLang="en-US" sz="1600" dirty="0">
                <a:latin typeface="Consolas" panose="020B0609020204030204" pitchFamily="49" charset="0"/>
              </a:rPr>
              <a:t>　(or</a:t>
            </a:r>
          </a:p>
          <a:p>
            <a:r>
              <a:rPr lang="ja-JP" altLang="en-US" sz="1600" dirty="0">
                <a:latin typeface="Consolas" panose="020B0609020204030204" pitchFamily="49" charset="0"/>
              </a:rPr>
              <a:t>　	(and (not (= a0 0)) (= b0 0) (= x1 (* 2 (+ a0 b0))))</a:t>
            </a:r>
          </a:p>
          <a:p>
            <a:r>
              <a:rPr lang="ja-JP" altLang="en-US" sz="1600" dirty="0">
                <a:latin typeface="Consolas" panose="020B0609020204030204" pitchFamily="49" charset="0"/>
              </a:rPr>
              <a:t>　	(and (not (and (not (= a0 0)) (= b0 0))) (= x1 x0))</a:t>
            </a:r>
          </a:p>
          <a:p>
            <a:r>
              <a:rPr lang="ja-JP" altLang="en-US" sz="1600" dirty="0">
                <a:latin typeface="Consolas" panose="020B0609020204030204" pitchFamily="49" charset="0"/>
              </a:rPr>
              <a:t>　)</a:t>
            </a:r>
          </a:p>
          <a:p>
            <a:r>
              <a:rPr lang="ja-JP" altLang="en-US" sz="1600" dirty="0">
                <a:latin typeface="Consolas" panose="020B0609020204030204" pitchFamily="49" charset="0"/>
              </a:rPr>
              <a:t>)</a:t>
            </a:r>
          </a:p>
          <a:p>
            <a:r>
              <a:rPr lang="ja-JP" altLang="en-US" sz="1600" dirty="0">
                <a:latin typeface="Consolas" panose="020B0609020204030204" pitchFamily="49" charset="0"/>
              </a:rPr>
              <a:t>(assert (= x1 y1))</a:t>
            </a:r>
          </a:p>
          <a:p>
            <a:r>
              <a:rPr lang="ja-JP" altLang="en-US" sz="1600" dirty="0">
                <a:latin typeface="Consolas" panose="020B0609020204030204" pitchFamily="49" charset="0"/>
              </a:rPr>
              <a:t>(check-sat)</a:t>
            </a:r>
          </a:p>
          <a:p>
            <a:r>
              <a:rPr lang="ja-JP" altLang="en-US" sz="1600" dirty="0">
                <a:latin typeface="Consolas" panose="020B0609020204030204" pitchFamily="49" charset="0"/>
              </a:rPr>
              <a:t>(get-model)</a:t>
            </a:r>
          </a:p>
        </p:txBody>
      </p:sp>
      <mc:AlternateContent xmlns:mc="http://schemas.openxmlformats.org/markup-compatibility/2006" xmlns:a14="http://schemas.microsoft.com/office/drawing/2010/main">
        <mc:Choice Requires="a14">
          <p:sp>
            <p:nvSpPr>
              <p:cNvPr id="7" name="正方形/長方形 6">
                <a:extLst>
                  <a:ext uri="{FF2B5EF4-FFF2-40B4-BE49-F238E27FC236}">
                    <a16:creationId xmlns:a16="http://schemas.microsoft.com/office/drawing/2014/main" id="{57E992C8-ED60-48EB-A0C6-F451FBB4CFC3}"/>
                  </a:ext>
                </a:extLst>
              </p:cNvPr>
              <p:cNvSpPr/>
              <p:nvPr/>
            </p:nvSpPr>
            <p:spPr>
              <a:xfrm>
                <a:off x="4100216" y="495054"/>
                <a:ext cx="4950079" cy="2406941"/>
              </a:xfrm>
              <a:prstGeom prst="rect">
                <a:avLst/>
              </a:prstGeom>
              <a:solidFill>
                <a:schemeClr val="accent2">
                  <a:lumMod val="20000"/>
                  <a:lumOff val="80000"/>
                </a:schemeClr>
              </a:solidFill>
            </p:spPr>
            <p:txBody>
              <a:bodyPr wrap="square">
                <a:spAutoFit/>
              </a:bodyPr>
              <a:lstStyle/>
              <a:p>
                <a:pPr marL="342900" indent="-180000">
                  <a:lnSpc>
                    <a:spcPts val="2000"/>
                  </a:lnSpc>
                  <a:buFont typeface="Arial" panose="020B0604020202020204" pitchFamily="34" charset="0"/>
                  <a:buChar char="•"/>
                </a:pPr>
                <a14:m>
                  <m:oMath xmlns:m="http://schemas.openxmlformats.org/officeDocument/2006/math">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𝑥</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rPr>
                      <m:t>=1</m:t>
                    </m:r>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𝑦</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=0</m:t>
                    </m:r>
                  </m:oMath>
                </a14:m>
                <a:endParaRPr kumimoji="1" lang="en-US" altLang="ja-JP" sz="2000" dirty="0"/>
              </a:p>
              <a:p>
                <a:pPr marL="342900" indent="-180000">
                  <a:lnSpc>
                    <a:spcPts val="2000"/>
                  </a:lnSpc>
                  <a:buFont typeface="Arial" panose="020B0604020202020204" pitchFamily="34" charset="0"/>
                  <a:buChar char="•"/>
                </a:pPr>
                <a:endParaRPr kumimoji="1" lang="ja-JP" altLang="en-US" sz="2000" dirty="0"/>
              </a:p>
              <a:p>
                <a:pPr marL="342900" indent="-180000">
                  <a:lnSpc>
                    <a:spcPts val="2000"/>
                  </a:lnSpc>
                  <a:buFont typeface="Arial" panose="020B0604020202020204" pitchFamily="34" charset="0"/>
                  <a:buChar char="•"/>
                </a:pPr>
                <a14:m>
                  <m:oMath xmlns:m="http://schemas.openxmlformats.org/officeDocument/2006/math">
                    <m:r>
                      <a:rPr kumimoji="1" lang="en-US" altLang="ja-JP" sz="2000" i="1">
                        <a:latin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𝑎</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m:t>
                    </m:r>
                    <m:r>
                      <a:rPr kumimoji="1" lang="en-US" altLang="ja-JP" sz="2000" i="1">
                        <a:latin typeface="Cambria Math" panose="02040503050406030204" pitchFamily="18" charset="0"/>
                      </a:rPr>
                      <m:t>0</m:t>
                    </m:r>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𝑦</m:t>
                        </m:r>
                      </m:e>
                      <m:sub>
                        <m:r>
                          <a:rPr kumimoji="1" lang="en-US" altLang="ja-JP" sz="2000" i="1">
                            <a:latin typeface="Cambria Math" panose="02040503050406030204" pitchFamily="18" charset="0"/>
                          </a:rPr>
                          <m:t>1</m:t>
                        </m:r>
                      </m:sub>
                    </m:sSub>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𝑥</m:t>
                        </m:r>
                      </m:e>
                      <m:sub>
                        <m:r>
                          <a:rPr kumimoji="1" lang="en-US" altLang="ja-JP" sz="2000" i="1">
                            <a:latin typeface="Cambria Math" panose="02040503050406030204" pitchFamily="18" charset="0"/>
                            <a:ea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+3</m:t>
                    </m:r>
                  </m:oMath>
                </a14:m>
                <a:r>
                  <a:rPr kumimoji="1" lang="en-US" altLang="ja-JP" sz="2000" dirty="0"/>
                  <a:t>)</a:t>
                </a:r>
                <a:r>
                  <a:rPr kumimoji="1" lang="en-US" altLang="ja-JP" sz="2000" dirty="0">
                    <a:ea typeface="Cambria Math" panose="02040503050406030204" pitchFamily="18" charset="0"/>
                  </a:rPr>
                  <a:t> </a:t>
                </a:r>
                <a14:m>
                  <m:oMath xmlns:m="http://schemas.openxmlformats.org/officeDocument/2006/math">
                    <m:r>
                      <a:rPr kumimoji="1" lang="en-US" altLang="ja-JP" sz="2000" i="1">
                        <a:latin typeface="Cambria Math" panose="02040503050406030204" pitchFamily="18" charset="0"/>
                        <a:ea typeface="Cambria Math" panose="02040503050406030204" pitchFamily="18" charset="0"/>
                      </a:rPr>
                      <m:t>∨</m:t>
                    </m:r>
                    <m:r>
                      <a:rPr kumimoji="1" lang="en-US" altLang="ja-JP" sz="2000" i="1">
                        <a:latin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𝑎</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rPr>
                      <m:t>=0</m:t>
                    </m:r>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𝑦</m:t>
                        </m:r>
                      </m:e>
                      <m:sub>
                        <m:r>
                          <a:rPr kumimoji="1" lang="en-US" altLang="ja-JP" sz="2000" i="1">
                            <a:latin typeface="Cambria Math" panose="02040503050406030204" pitchFamily="18" charset="0"/>
                          </a:rPr>
                          <m:t>1</m:t>
                        </m:r>
                      </m:sub>
                    </m:sSub>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𝑦</m:t>
                        </m:r>
                      </m:e>
                      <m:sub>
                        <m:r>
                          <a:rPr kumimoji="1" lang="en-US" altLang="ja-JP" sz="2000" i="1">
                            <a:latin typeface="Cambria Math" panose="02040503050406030204" pitchFamily="18" charset="0"/>
                            <a:ea typeface="Cambria Math" panose="02040503050406030204" pitchFamily="18" charset="0"/>
                          </a:rPr>
                          <m:t>0</m:t>
                        </m:r>
                      </m:sub>
                    </m:sSub>
                    <m:r>
                      <m:rPr>
                        <m:nor/>
                      </m:rPr>
                      <a:rPr kumimoji="1" lang="en-US" altLang="ja-JP" sz="2000" dirty="0"/>
                      <m:t>)</m:t>
                    </m:r>
                  </m:oMath>
                </a14:m>
                <a:endParaRPr kumimoji="1" lang="en-US" altLang="ja-JP" sz="2000" dirty="0"/>
              </a:p>
              <a:p>
                <a:pPr marL="342900" indent="-180000">
                  <a:lnSpc>
                    <a:spcPts val="2000"/>
                  </a:lnSpc>
                  <a:buFont typeface="Arial" panose="020B0604020202020204" pitchFamily="34" charset="0"/>
                  <a:buChar char="•"/>
                </a:pPr>
                <a:endParaRPr kumimoji="1" lang="en-US" altLang="ja-JP" sz="2000" dirty="0"/>
              </a:p>
              <a:p>
                <a:pPr marL="342900" indent="-180000">
                  <a:lnSpc>
                    <a:spcPts val="2000"/>
                  </a:lnSpc>
                  <a:buFont typeface="Arial" panose="020B0604020202020204" pitchFamily="34" charset="0"/>
                  <a:buChar char="•"/>
                </a:pPr>
                <a14:m>
                  <m:oMath xmlns:m="http://schemas.openxmlformats.org/officeDocument/2006/math">
                    <m:r>
                      <a:rPr kumimoji="1" lang="en-US" altLang="ja-JP" sz="2000" i="1">
                        <a:latin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𝑎</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m:t>
                    </m:r>
                    <m:r>
                      <a:rPr kumimoji="1" lang="en-US" altLang="ja-JP" sz="2000" i="1">
                        <a:latin typeface="Cambria Math" panose="02040503050406030204" pitchFamily="18" charset="0"/>
                      </a:rPr>
                      <m:t>0</m:t>
                    </m:r>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𝑏</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=0∧</m:t>
                    </m:r>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𝑥</m:t>
                        </m:r>
                      </m:e>
                      <m:sub>
                        <m:r>
                          <a:rPr kumimoji="1" lang="en-US" altLang="ja-JP" sz="2000" i="1">
                            <a:latin typeface="Cambria Math" panose="02040503050406030204" pitchFamily="18" charset="0"/>
                            <a:ea typeface="Cambria Math" panose="02040503050406030204" pitchFamily="18" charset="0"/>
                          </a:rPr>
                          <m:t>1</m:t>
                        </m:r>
                      </m:sub>
                    </m:sSub>
                    <m:r>
                      <a:rPr kumimoji="1" lang="en-US" altLang="ja-JP" sz="2000" i="1">
                        <a:latin typeface="Cambria Math" panose="02040503050406030204" pitchFamily="18" charset="0"/>
                        <a:ea typeface="Cambria Math" panose="02040503050406030204" pitchFamily="18" charset="0"/>
                      </a:rPr>
                      <m:t>=2∗</m:t>
                    </m:r>
                    <m:d>
                      <m:dPr>
                        <m:ctrlPr>
                          <a:rPr kumimoji="1" lang="en-US" altLang="ja-JP" sz="2000" i="1">
                            <a:latin typeface="Cambria Math" panose="02040503050406030204" pitchFamily="18" charset="0"/>
                            <a:ea typeface="Cambria Math" panose="02040503050406030204" pitchFamily="18" charset="0"/>
                          </a:rPr>
                        </m:ctrlPr>
                      </m:dPr>
                      <m:e>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𝑎</m:t>
                            </m:r>
                          </m:e>
                          <m:sub>
                            <m:r>
                              <a:rPr kumimoji="1" lang="en-US" altLang="ja-JP" sz="2000" i="1">
                                <a:latin typeface="Cambria Math" panose="02040503050406030204" pitchFamily="18" charset="0"/>
                                <a:ea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𝑏</m:t>
                            </m:r>
                          </m:e>
                          <m:sub>
                            <m:r>
                              <a:rPr kumimoji="1" lang="en-US" altLang="ja-JP" sz="2000" i="1">
                                <a:latin typeface="Cambria Math" panose="02040503050406030204" pitchFamily="18" charset="0"/>
                                <a:ea typeface="Cambria Math" panose="02040503050406030204" pitchFamily="18" charset="0"/>
                              </a:rPr>
                              <m:t>0</m:t>
                            </m:r>
                          </m:sub>
                        </m:sSub>
                      </m:e>
                    </m:d>
                    <m:r>
                      <a:rPr kumimoji="1" lang="en-US" altLang="ja-JP" sz="2000" i="1">
                        <a:latin typeface="Cambria Math" panose="02040503050406030204" pitchFamily="18" charset="0"/>
                        <a:ea typeface="Cambria Math" panose="02040503050406030204" pitchFamily="18" charset="0"/>
                      </a:rPr>
                      <m:t>)</m:t>
                    </m:r>
                  </m:oMath>
                </a14:m>
                <a:r>
                  <a:rPr kumimoji="1" lang="en-US" altLang="ja-JP" sz="2000" dirty="0">
                    <a:ea typeface="Cambria Math" panose="02040503050406030204" pitchFamily="18" charset="0"/>
                  </a:rPr>
                  <a:t> </a:t>
                </a:r>
                <a14:m>
                  <m:oMath xmlns:m="http://schemas.openxmlformats.org/officeDocument/2006/math">
                    <m:r>
                      <a:rPr kumimoji="1" lang="en-US" altLang="ja-JP" sz="2000" i="1">
                        <a:latin typeface="Cambria Math" panose="02040503050406030204" pitchFamily="18" charset="0"/>
                        <a:ea typeface="Cambria Math" panose="02040503050406030204" pitchFamily="18" charset="0"/>
                      </a:rPr>
                      <m:t>∨</m:t>
                    </m:r>
                    <m:r>
                      <a:rPr kumimoji="1" lang="en-US" altLang="ja-JP" sz="2000" i="1">
                        <a:latin typeface="Cambria Math" panose="02040503050406030204" pitchFamily="18" charset="0"/>
                      </a:rPr>
                      <m:t>(</m:t>
                    </m:r>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m:t>
                        </m:r>
                        <m:r>
                          <a:rPr kumimoji="1" lang="en-US" altLang="ja-JP" sz="2000" i="1">
                            <a:latin typeface="Cambria Math" panose="02040503050406030204" pitchFamily="18" charset="0"/>
                          </a:rPr>
                          <m:t>𝑎</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m:t>
                    </m:r>
                    <m:r>
                      <a:rPr kumimoji="1" lang="en-US" altLang="ja-JP" sz="2000" i="1">
                        <a:latin typeface="Cambria Math" panose="02040503050406030204" pitchFamily="18" charset="0"/>
                      </a:rPr>
                      <m:t>0</m:t>
                    </m:r>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𝑏</m:t>
                        </m:r>
                      </m:e>
                      <m:sub>
                        <m:r>
                          <a:rPr kumimoji="1" lang="en-US" altLang="ja-JP" sz="2000" i="1">
                            <a:latin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=0)∧</m:t>
                    </m:r>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𝑥</m:t>
                        </m:r>
                      </m:e>
                      <m:sub>
                        <m:r>
                          <a:rPr kumimoji="1" lang="en-US" altLang="ja-JP" sz="2000" i="1">
                            <a:latin typeface="Cambria Math" panose="02040503050406030204" pitchFamily="18" charset="0"/>
                            <a:ea typeface="Cambria Math" panose="02040503050406030204" pitchFamily="18" charset="0"/>
                          </a:rPr>
                          <m:t>1</m:t>
                        </m:r>
                      </m:sub>
                    </m:sSub>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𝑥</m:t>
                        </m:r>
                      </m:e>
                      <m:sub>
                        <m:r>
                          <a:rPr kumimoji="1" lang="en-US" altLang="ja-JP" sz="2000" i="1">
                            <a:latin typeface="Cambria Math" panose="02040503050406030204" pitchFamily="18" charset="0"/>
                            <a:ea typeface="Cambria Math" panose="02040503050406030204" pitchFamily="18" charset="0"/>
                          </a:rPr>
                          <m:t>0</m:t>
                        </m:r>
                      </m:sub>
                    </m:sSub>
                    <m:r>
                      <a:rPr kumimoji="1" lang="en-US" altLang="ja-JP" sz="2000" i="1">
                        <a:latin typeface="Cambria Math" panose="02040503050406030204" pitchFamily="18" charset="0"/>
                        <a:ea typeface="Cambria Math" panose="02040503050406030204" pitchFamily="18" charset="0"/>
                      </a:rPr>
                      <m:t>)</m:t>
                    </m:r>
                  </m:oMath>
                </a14:m>
                <a:endParaRPr kumimoji="1" lang="en-US" altLang="ja-JP" sz="2000" dirty="0"/>
              </a:p>
              <a:p>
                <a:pPr marL="342900" indent="-180000">
                  <a:lnSpc>
                    <a:spcPts val="2000"/>
                  </a:lnSpc>
                  <a:buFont typeface="Arial" panose="020B0604020202020204" pitchFamily="34" charset="0"/>
                  <a:buChar char="•"/>
                </a:pPr>
                <a:endParaRPr kumimoji="1" lang="ja-JP" altLang="en-US" sz="2000" dirty="0"/>
              </a:p>
              <a:p>
                <a:pPr marL="342900" indent="-180000">
                  <a:lnSpc>
                    <a:spcPts val="2000"/>
                  </a:lnSpc>
                  <a:buFont typeface="Arial" panose="020B0604020202020204" pitchFamily="34" charset="0"/>
                  <a:buChar char="•"/>
                </a:pPr>
                <a14:m>
                  <m:oMath xmlns:m="http://schemas.openxmlformats.org/officeDocument/2006/math">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𝑥</m:t>
                        </m:r>
                      </m:e>
                      <m:sub>
                        <m:r>
                          <a:rPr kumimoji="1" lang="en-US" altLang="ja-JP" sz="2000" i="1">
                            <a:latin typeface="Cambria Math" panose="02040503050406030204" pitchFamily="18" charset="0"/>
                          </a:rPr>
                          <m:t>1</m:t>
                        </m:r>
                      </m:sub>
                    </m:sSub>
                    <m:r>
                      <a:rPr kumimoji="1" lang="en-US" altLang="ja-JP" sz="2000" i="1">
                        <a:latin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𝑦</m:t>
                        </m:r>
                      </m:e>
                      <m:sub>
                        <m:r>
                          <a:rPr kumimoji="1" lang="en-US" altLang="ja-JP" sz="2000" i="1">
                            <a:latin typeface="Cambria Math" panose="02040503050406030204" pitchFamily="18" charset="0"/>
                          </a:rPr>
                          <m:t>1</m:t>
                        </m:r>
                      </m:sub>
                    </m:sSub>
                  </m:oMath>
                </a14:m>
                <a:r>
                  <a:rPr lang="ja-JP" altLang="en-US" sz="2000" dirty="0"/>
                  <a:t>     </a:t>
                </a:r>
                <a:r>
                  <a:rPr lang="en-US" altLang="ja-JP" sz="2000" dirty="0">
                    <a:ea typeface="小塚ゴシック Pro R"/>
                  </a:rPr>
                  <a:t>(</a:t>
                </a:r>
                <a:r>
                  <a:rPr lang="ja-JP" altLang="en-US" sz="2000" dirty="0">
                    <a:ea typeface="小塚ゴシック Pro R"/>
                  </a:rPr>
                  <a:t>エラーのときに真</a:t>
                </a:r>
                <a:r>
                  <a:rPr lang="en-US" altLang="ja-JP" sz="2000" dirty="0">
                    <a:ea typeface="小塚ゴシック Pro R"/>
                  </a:rPr>
                  <a:t>)</a:t>
                </a:r>
                <a:endParaRPr lang="ja-JP" altLang="en-US" sz="2000" dirty="0">
                  <a:ea typeface="小塚ゴシック Pro R"/>
                </a:endParaRPr>
              </a:p>
            </p:txBody>
          </p:sp>
        </mc:Choice>
        <mc:Fallback xmlns="">
          <p:sp>
            <p:nvSpPr>
              <p:cNvPr id="7" name="正方形/長方形 6">
                <a:extLst>
                  <a:ext uri="{FF2B5EF4-FFF2-40B4-BE49-F238E27FC236}">
                    <a16:creationId xmlns:a16="http://schemas.microsoft.com/office/drawing/2014/main" id="{57E992C8-ED60-48EB-A0C6-F451FBB4CFC3}"/>
                  </a:ext>
                </a:extLst>
              </p:cNvPr>
              <p:cNvSpPr>
                <a:spLocks noRot="1" noChangeAspect="1" noMove="1" noResize="1" noEditPoints="1" noAdjustHandles="1" noChangeArrowheads="1" noChangeShapeType="1" noTextEdit="1"/>
              </p:cNvSpPr>
              <p:nvPr/>
            </p:nvSpPr>
            <p:spPr>
              <a:xfrm>
                <a:off x="4100216" y="495054"/>
                <a:ext cx="4950079" cy="2406941"/>
              </a:xfrm>
              <a:prstGeom prst="rect">
                <a:avLst/>
              </a:prstGeom>
              <a:blipFill>
                <a:blip r:embed="rId2"/>
                <a:stretch>
                  <a:fillRect t="-3038" b="-379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159031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87B43B9-0CAC-447A-8A3E-746B5F587074}"/>
              </a:ext>
            </a:extLst>
          </p:cNvPr>
          <p:cNvSpPr>
            <a:spLocks noGrp="1"/>
          </p:cNvSpPr>
          <p:nvPr>
            <p:ph type="sldNum" sz="quarter" idx="12"/>
          </p:nvPr>
        </p:nvSpPr>
        <p:spPr/>
        <p:txBody>
          <a:bodyPr/>
          <a:lstStyle/>
          <a:p>
            <a:fld id="{FD8F493F-1947-47EE-B420-C6A93E8CEA81}" type="slidenum">
              <a:rPr kumimoji="1" lang="ja-JP" altLang="en-US" smtClean="0"/>
              <a:t>21</a:t>
            </a:fld>
            <a:endParaRPr kumimoji="1" lang="ja-JP" altLang="en-US"/>
          </a:p>
        </p:txBody>
      </p:sp>
      <p:sp>
        <p:nvSpPr>
          <p:cNvPr id="4" name="正方形/長方形 3">
            <a:extLst>
              <a:ext uri="{FF2B5EF4-FFF2-40B4-BE49-F238E27FC236}">
                <a16:creationId xmlns:a16="http://schemas.microsoft.com/office/drawing/2014/main" id="{099E82E2-4818-442C-9015-B9CE24453673}"/>
              </a:ext>
            </a:extLst>
          </p:cNvPr>
          <p:cNvSpPr/>
          <p:nvPr/>
        </p:nvSpPr>
        <p:spPr>
          <a:xfrm>
            <a:off x="5221673" y="420989"/>
            <a:ext cx="3756453" cy="258532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altLang="ja-JP" dirty="0">
                <a:solidFill>
                  <a:srgbClr val="569CD6"/>
                </a:solidFill>
                <a:latin typeface="Consolas" panose="020B0609020204030204" pitchFamily="49" charset="0"/>
              </a:rPr>
              <a:t>void</a:t>
            </a:r>
            <a:r>
              <a:rPr lang="en-US" altLang="ja-JP" dirty="0">
                <a:solidFill>
                  <a:srgbClr val="D4D4D4"/>
                </a:solidFill>
                <a:latin typeface="Consolas" panose="020B0609020204030204" pitchFamily="49" charset="0"/>
              </a:rPr>
              <a:t> </a:t>
            </a:r>
            <a:r>
              <a:rPr lang="en-US" altLang="ja-JP" dirty="0">
                <a:solidFill>
                  <a:srgbClr val="DCDCAA"/>
                </a:solidFill>
                <a:latin typeface="Consolas" panose="020B0609020204030204" pitchFamily="49" charset="0"/>
              </a:rPr>
              <a:t>foo</a:t>
            </a:r>
            <a:r>
              <a:rPr lang="en-US" altLang="ja-JP" dirty="0">
                <a:solidFill>
                  <a:srgbClr val="D4D4D4"/>
                </a:solidFill>
                <a:latin typeface="Consolas" panose="020B0609020204030204" pitchFamily="49" charset="0"/>
              </a:rPr>
              <a:t>(</a:t>
            </a:r>
            <a:r>
              <a:rPr lang="en-US" altLang="ja-JP" dirty="0">
                <a:solidFill>
                  <a:srgbClr val="569CD6"/>
                </a:solidFill>
                <a:latin typeface="Consolas" panose="020B0609020204030204" pitchFamily="49" charset="0"/>
              </a:rPr>
              <a:t>int</a:t>
            </a:r>
            <a:r>
              <a:rPr lang="en-US" altLang="ja-JP" dirty="0">
                <a:solidFill>
                  <a:srgbClr val="D4D4D4"/>
                </a:solidFill>
                <a:latin typeface="Consolas" panose="020B0609020204030204" pitchFamily="49" charset="0"/>
              </a:rPr>
              <a:t> </a:t>
            </a:r>
            <a:r>
              <a:rPr lang="en-US" altLang="ja-JP" dirty="0">
                <a:solidFill>
                  <a:srgbClr val="9CDCFE"/>
                </a:solidFill>
                <a:latin typeface="Consolas" panose="020B0609020204030204" pitchFamily="49" charset="0"/>
              </a:rPr>
              <a:t>a</a:t>
            </a:r>
            <a:r>
              <a:rPr lang="en-US" altLang="ja-JP" dirty="0">
                <a:solidFill>
                  <a:srgbClr val="D4D4D4"/>
                </a:solidFill>
                <a:latin typeface="Consolas" panose="020B0609020204030204" pitchFamily="49" charset="0"/>
              </a:rPr>
              <a:t>, </a:t>
            </a:r>
            <a:r>
              <a:rPr lang="en-US" altLang="ja-JP" dirty="0">
                <a:solidFill>
                  <a:srgbClr val="569CD6"/>
                </a:solidFill>
                <a:latin typeface="Consolas" panose="020B0609020204030204" pitchFamily="49" charset="0"/>
              </a:rPr>
              <a:t>int</a:t>
            </a:r>
            <a:r>
              <a:rPr lang="en-US" altLang="ja-JP" dirty="0">
                <a:solidFill>
                  <a:srgbClr val="D4D4D4"/>
                </a:solidFill>
                <a:latin typeface="Consolas" panose="020B0609020204030204" pitchFamily="49" charset="0"/>
              </a:rPr>
              <a:t> </a:t>
            </a:r>
            <a:r>
              <a:rPr lang="en-US" altLang="ja-JP" dirty="0">
                <a:solidFill>
                  <a:srgbClr val="9CDCFE"/>
                </a:solidFill>
                <a:latin typeface="Consolas" panose="020B0609020204030204" pitchFamily="49" charset="0"/>
              </a:rPr>
              <a:t>b</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a:t>
            </a:r>
            <a:r>
              <a:rPr lang="en-US" altLang="ja-JP" dirty="0">
                <a:solidFill>
                  <a:srgbClr val="569CD6"/>
                </a:solidFill>
                <a:latin typeface="Consolas" panose="020B0609020204030204" pitchFamily="49" charset="0"/>
              </a:rPr>
              <a:t>int</a:t>
            </a:r>
            <a:r>
              <a:rPr lang="en-US" altLang="ja-JP" dirty="0">
                <a:solidFill>
                  <a:srgbClr val="D4D4D4"/>
                </a:solidFill>
                <a:latin typeface="Consolas" panose="020B0609020204030204" pitchFamily="49" charset="0"/>
              </a:rPr>
              <a:t> x = </a:t>
            </a:r>
            <a:r>
              <a:rPr lang="en-US" altLang="ja-JP" dirty="0">
                <a:solidFill>
                  <a:srgbClr val="B5CEA8"/>
                </a:solidFill>
                <a:latin typeface="Consolas" panose="020B0609020204030204" pitchFamily="49" charset="0"/>
              </a:rPr>
              <a:t>1</a:t>
            </a:r>
            <a:r>
              <a:rPr lang="en-US" altLang="ja-JP" dirty="0">
                <a:solidFill>
                  <a:srgbClr val="D4D4D4"/>
                </a:solidFill>
                <a:latin typeface="Consolas" panose="020B0609020204030204" pitchFamily="49" charset="0"/>
              </a:rPr>
              <a:t>, y = </a:t>
            </a:r>
            <a:r>
              <a:rPr lang="en-US" altLang="ja-JP" dirty="0">
                <a:solidFill>
                  <a:srgbClr val="B5CEA8"/>
                </a:solidFill>
                <a:latin typeface="Consolas" panose="020B0609020204030204" pitchFamily="49" charset="0"/>
              </a:rPr>
              <a:t>0</a:t>
            </a:r>
            <a:r>
              <a:rPr lang="en-US" altLang="ja-JP" dirty="0">
                <a:solidFill>
                  <a:srgbClr val="D4D4D4"/>
                </a:solidFill>
                <a:latin typeface="Consolas" panose="020B0609020204030204" pitchFamily="49" charset="0"/>
              </a:rPr>
              <a:t>;</a:t>
            </a:r>
          </a:p>
          <a:p>
            <a:r>
              <a:rPr lang="en-US" altLang="ja-JP" dirty="0">
                <a:solidFill>
                  <a:srgbClr val="D4D4D4"/>
                </a:solidFill>
                <a:latin typeface="Consolas" panose="020B0609020204030204" pitchFamily="49" charset="0"/>
              </a:rPr>
              <a:t>    </a:t>
            </a:r>
            <a:r>
              <a:rPr lang="en-US" altLang="ja-JP" dirty="0">
                <a:solidFill>
                  <a:srgbClr val="C586C0"/>
                </a:solidFill>
                <a:latin typeface="Consolas" panose="020B0609020204030204" pitchFamily="49" charset="0"/>
              </a:rPr>
              <a:t>if</a:t>
            </a:r>
            <a:r>
              <a:rPr lang="en-US" altLang="ja-JP" dirty="0">
                <a:solidFill>
                  <a:srgbClr val="D4D4D4"/>
                </a:solidFill>
                <a:latin typeface="Consolas" panose="020B0609020204030204" pitchFamily="49" charset="0"/>
              </a:rPr>
              <a:t> (a != </a:t>
            </a:r>
            <a:r>
              <a:rPr lang="en-US" altLang="ja-JP" dirty="0">
                <a:solidFill>
                  <a:srgbClr val="B5CEA8"/>
                </a:solidFill>
                <a:latin typeface="Consolas" panose="020B0609020204030204" pitchFamily="49" charset="0"/>
              </a:rPr>
              <a:t>0</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y = x + </a:t>
            </a:r>
            <a:r>
              <a:rPr lang="en-US" altLang="ja-JP" dirty="0">
                <a:solidFill>
                  <a:srgbClr val="B5CEA8"/>
                </a:solidFill>
                <a:latin typeface="Consolas" panose="020B0609020204030204" pitchFamily="49" charset="0"/>
              </a:rPr>
              <a:t>3</a:t>
            </a:r>
            <a:r>
              <a:rPr lang="en-US" altLang="ja-JP" dirty="0">
                <a:solidFill>
                  <a:srgbClr val="D4D4D4"/>
                </a:solidFill>
                <a:latin typeface="Consolas" panose="020B0609020204030204" pitchFamily="49" charset="0"/>
              </a:rPr>
              <a:t>;</a:t>
            </a:r>
          </a:p>
          <a:p>
            <a:r>
              <a:rPr lang="en-US" altLang="ja-JP" dirty="0">
                <a:solidFill>
                  <a:srgbClr val="D4D4D4"/>
                </a:solidFill>
                <a:latin typeface="Consolas" panose="020B0609020204030204" pitchFamily="49" charset="0"/>
              </a:rPr>
              <a:t>        </a:t>
            </a:r>
            <a:r>
              <a:rPr lang="en-US" altLang="ja-JP" dirty="0">
                <a:solidFill>
                  <a:srgbClr val="C586C0"/>
                </a:solidFill>
                <a:latin typeface="Consolas" panose="020B0609020204030204" pitchFamily="49" charset="0"/>
              </a:rPr>
              <a:t>if</a:t>
            </a:r>
            <a:r>
              <a:rPr lang="en-US" altLang="ja-JP" dirty="0">
                <a:solidFill>
                  <a:srgbClr val="D4D4D4"/>
                </a:solidFill>
                <a:latin typeface="Consolas" panose="020B0609020204030204" pitchFamily="49" charset="0"/>
              </a:rPr>
              <a:t> (b == </a:t>
            </a:r>
            <a:r>
              <a:rPr lang="en-US" altLang="ja-JP" dirty="0">
                <a:solidFill>
                  <a:srgbClr val="B5CEA8"/>
                </a:solidFill>
                <a:latin typeface="Consolas" panose="020B0609020204030204" pitchFamily="49" charset="0"/>
              </a:rPr>
              <a:t>0</a:t>
            </a:r>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x = </a:t>
            </a:r>
            <a:r>
              <a:rPr lang="en-US" altLang="ja-JP" dirty="0">
                <a:solidFill>
                  <a:srgbClr val="B5CEA8"/>
                </a:solidFill>
                <a:latin typeface="Consolas" panose="020B0609020204030204" pitchFamily="49" charset="0"/>
              </a:rPr>
              <a:t>2</a:t>
            </a:r>
            <a:r>
              <a:rPr lang="en-US" altLang="ja-JP" dirty="0">
                <a:solidFill>
                  <a:srgbClr val="D4D4D4"/>
                </a:solidFill>
                <a:latin typeface="Consolas" panose="020B0609020204030204" pitchFamily="49" charset="0"/>
              </a:rPr>
              <a:t> * (a + b);</a:t>
            </a:r>
          </a:p>
          <a:p>
            <a:r>
              <a:rPr lang="en-US" altLang="ja-JP" dirty="0">
                <a:solidFill>
                  <a:srgbClr val="D4D4D4"/>
                </a:solidFill>
                <a:latin typeface="Consolas" panose="020B0609020204030204" pitchFamily="49" charset="0"/>
              </a:rPr>
              <a:t>    }</a:t>
            </a:r>
          </a:p>
          <a:p>
            <a:r>
              <a:rPr lang="en-US" altLang="ja-JP" dirty="0">
                <a:solidFill>
                  <a:srgbClr val="D4D4D4"/>
                </a:solidFill>
                <a:latin typeface="Consolas" panose="020B0609020204030204" pitchFamily="49" charset="0"/>
              </a:rPr>
              <a:t>    </a:t>
            </a:r>
            <a:r>
              <a:rPr lang="en-US" altLang="ja-JP" dirty="0">
                <a:solidFill>
                  <a:srgbClr val="DCDCAA"/>
                </a:solidFill>
                <a:latin typeface="Consolas" panose="020B0609020204030204" pitchFamily="49" charset="0"/>
              </a:rPr>
              <a:t>assert</a:t>
            </a:r>
            <a:r>
              <a:rPr lang="en-US" altLang="ja-JP" dirty="0">
                <a:solidFill>
                  <a:srgbClr val="D4D4D4"/>
                </a:solidFill>
                <a:latin typeface="Consolas" panose="020B0609020204030204" pitchFamily="49" charset="0"/>
              </a:rPr>
              <a:t>(x != y);</a:t>
            </a:r>
          </a:p>
          <a:p>
            <a:r>
              <a:rPr lang="en-US" altLang="ja-JP" dirty="0">
                <a:solidFill>
                  <a:srgbClr val="D4D4D4"/>
                </a:solidFill>
                <a:latin typeface="Consolas" panose="020B0609020204030204" pitchFamily="49" charset="0"/>
              </a:rPr>
              <a:t>}</a:t>
            </a:r>
            <a:endParaRPr lang="en-US" altLang="ja-JP" b="0" dirty="0">
              <a:solidFill>
                <a:srgbClr val="D4D4D4"/>
              </a:solidFill>
              <a:effectLst/>
              <a:latin typeface="Consolas" panose="020B0609020204030204" pitchFamily="49" charset="0"/>
            </a:endParaRPr>
          </a:p>
        </p:txBody>
      </p:sp>
      <p:sp>
        <p:nvSpPr>
          <p:cNvPr id="7" name="テキスト ボックス 6">
            <a:extLst>
              <a:ext uri="{FF2B5EF4-FFF2-40B4-BE49-F238E27FC236}">
                <a16:creationId xmlns:a16="http://schemas.microsoft.com/office/drawing/2014/main" id="{741AE036-54D4-4DB0-8AD0-4F6AD6A667DE}"/>
              </a:ext>
            </a:extLst>
          </p:cNvPr>
          <p:cNvSpPr txBox="1"/>
          <p:nvPr/>
        </p:nvSpPr>
        <p:spPr>
          <a:xfrm>
            <a:off x="2335843" y="659011"/>
            <a:ext cx="2434834" cy="369332"/>
          </a:xfrm>
          <a:prstGeom prst="rect">
            <a:avLst/>
          </a:prstGeom>
          <a:noFill/>
        </p:spPr>
        <p:txBody>
          <a:bodyPr wrap="none" rtlCol="0">
            <a:spAutoFit/>
          </a:bodyPr>
          <a:lstStyle/>
          <a:p>
            <a:r>
              <a:rPr lang="en-US" altLang="ja-JP" dirty="0"/>
              <a:t>https://rise4fun.com/z3</a:t>
            </a:r>
            <a:endParaRPr kumimoji="1" lang="en-US" altLang="ja-JP" dirty="0"/>
          </a:p>
        </p:txBody>
      </p:sp>
      <p:sp>
        <p:nvSpPr>
          <p:cNvPr id="9" name="テキスト ボックス 8">
            <a:extLst>
              <a:ext uri="{FF2B5EF4-FFF2-40B4-BE49-F238E27FC236}">
                <a16:creationId xmlns:a16="http://schemas.microsoft.com/office/drawing/2014/main" id="{C95755D5-7C3E-4936-A513-EC55602432F9}"/>
              </a:ext>
            </a:extLst>
          </p:cNvPr>
          <p:cNvSpPr txBox="1"/>
          <p:nvPr/>
        </p:nvSpPr>
        <p:spPr>
          <a:xfrm>
            <a:off x="5121192" y="3250649"/>
            <a:ext cx="3313891" cy="830997"/>
          </a:xfrm>
          <a:prstGeom prst="rect">
            <a:avLst/>
          </a:prstGeom>
          <a:noFill/>
        </p:spPr>
        <p:txBody>
          <a:bodyPr wrap="square" rtlCol="0">
            <a:spAutoFit/>
          </a:bodyPr>
          <a:lstStyle/>
          <a:p>
            <a:r>
              <a:rPr lang="en-US" altLang="ja-JP" sz="2400" dirty="0">
                <a:latin typeface="Consolas" panose="020B0609020204030204" pitchFamily="49" charset="0"/>
                <a:ea typeface="小塚ゴシック Pro R"/>
              </a:rPr>
              <a:t>a = 2, b = 0</a:t>
            </a:r>
            <a:r>
              <a:rPr lang="ja-JP" altLang="en-US" sz="2400" dirty="0">
                <a:latin typeface="Consolas" panose="020B0609020204030204" pitchFamily="49" charset="0"/>
                <a:ea typeface="小塚ゴシック Pro R"/>
              </a:rPr>
              <a:t> のとき式が真になる</a:t>
            </a:r>
            <a:endParaRPr kumimoji="1" lang="ja-JP" altLang="en-US" sz="2400" dirty="0">
              <a:ea typeface="小塚ゴシック Pro R"/>
            </a:endParaRPr>
          </a:p>
        </p:txBody>
      </p:sp>
      <p:sp>
        <p:nvSpPr>
          <p:cNvPr id="8" name="テキスト ボックス 7">
            <a:extLst>
              <a:ext uri="{FF2B5EF4-FFF2-40B4-BE49-F238E27FC236}">
                <a16:creationId xmlns:a16="http://schemas.microsoft.com/office/drawing/2014/main" id="{765594ED-189C-47B7-A1B4-CA61C11787B3}"/>
              </a:ext>
            </a:extLst>
          </p:cNvPr>
          <p:cNvSpPr txBox="1"/>
          <p:nvPr/>
        </p:nvSpPr>
        <p:spPr>
          <a:xfrm>
            <a:off x="5594040" y="4357424"/>
            <a:ext cx="2368193" cy="461665"/>
          </a:xfrm>
          <a:prstGeom prst="rect">
            <a:avLst/>
          </a:prstGeom>
          <a:noFill/>
        </p:spPr>
        <p:txBody>
          <a:bodyPr wrap="square">
            <a:spAutoFit/>
          </a:bodyPr>
          <a:lstStyle/>
          <a:p>
            <a:r>
              <a:rPr lang="en-US" altLang="ja-JP" sz="2400" dirty="0">
                <a:latin typeface="Consolas" panose="020B0609020204030204" pitchFamily="49" charset="0"/>
                <a:ea typeface="小塚ゴシック Pro R"/>
              </a:rPr>
              <a:t>assertion</a:t>
            </a:r>
            <a:r>
              <a:rPr lang="ja-JP" altLang="en-US" sz="2400" dirty="0">
                <a:latin typeface="Consolas" panose="020B0609020204030204" pitchFamily="49" charset="0"/>
                <a:ea typeface="小塚ゴシック Pro R"/>
              </a:rPr>
              <a:t>違反</a:t>
            </a:r>
            <a:endParaRPr lang="ja-JP" altLang="en-US" sz="2400" dirty="0"/>
          </a:p>
        </p:txBody>
      </p:sp>
      <p:sp>
        <p:nvSpPr>
          <p:cNvPr id="3" name="矢印: 下 2">
            <a:extLst>
              <a:ext uri="{FF2B5EF4-FFF2-40B4-BE49-F238E27FC236}">
                <a16:creationId xmlns:a16="http://schemas.microsoft.com/office/drawing/2014/main" id="{5D7BE768-9FB5-46FB-9092-6D9DFB774719}"/>
              </a:ext>
            </a:extLst>
          </p:cNvPr>
          <p:cNvSpPr/>
          <p:nvPr/>
        </p:nvSpPr>
        <p:spPr>
          <a:xfrm>
            <a:off x="6474542" y="4081646"/>
            <a:ext cx="538316" cy="2691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Z3 @ rise4fun from Microsoft - Google Chrome 2020-08-29 10-26-16">
            <a:hlinkClick r:id="" action="ppaction://media"/>
            <a:extLst>
              <a:ext uri="{FF2B5EF4-FFF2-40B4-BE49-F238E27FC236}">
                <a16:creationId xmlns:a16="http://schemas.microsoft.com/office/drawing/2014/main" id="{B195F054-0669-43A5-86AB-4D3C6FC3A1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327" y="119901"/>
            <a:ext cx="5088001" cy="6480002"/>
          </a:xfrm>
          <a:prstGeom prst="rect">
            <a:avLst/>
          </a:prstGeom>
        </p:spPr>
      </p:pic>
      <p:sp>
        <p:nvSpPr>
          <p:cNvPr id="10" name="テキスト ボックス 9">
            <a:extLst>
              <a:ext uri="{FF2B5EF4-FFF2-40B4-BE49-F238E27FC236}">
                <a16:creationId xmlns:a16="http://schemas.microsoft.com/office/drawing/2014/main" id="{571BF392-A4C5-40C6-AF4E-5BC91556A3CD}"/>
              </a:ext>
            </a:extLst>
          </p:cNvPr>
          <p:cNvSpPr txBox="1"/>
          <p:nvPr/>
        </p:nvSpPr>
        <p:spPr>
          <a:xfrm>
            <a:off x="5032343" y="5199981"/>
            <a:ext cx="4111657" cy="1200329"/>
          </a:xfrm>
          <a:prstGeom prst="rect">
            <a:avLst/>
          </a:prstGeom>
          <a:noFill/>
        </p:spPr>
        <p:txBody>
          <a:bodyPr wrap="square" rtlCol="0">
            <a:spAutoFit/>
          </a:bodyPr>
          <a:lstStyle/>
          <a:p>
            <a:r>
              <a:rPr lang="en-US" altLang="ja-JP" sz="2400" dirty="0">
                <a:latin typeface="小塚ゴシック Pro R"/>
                <a:ea typeface="小塚ゴシック Pro R"/>
              </a:rPr>
              <a:t>CBMC</a:t>
            </a:r>
            <a:r>
              <a:rPr lang="ja-JP" altLang="en-US" sz="2400" dirty="0">
                <a:latin typeface="小塚ゴシック Pro R"/>
                <a:ea typeface="小塚ゴシック Pro R"/>
              </a:rPr>
              <a:t>の中で以下を実施</a:t>
            </a:r>
            <a:endParaRPr lang="en-US" altLang="ja-JP" sz="2400" dirty="0">
              <a:latin typeface="小塚ゴシック Pro R"/>
              <a:ea typeface="小塚ゴシック Pro R"/>
            </a:endParaRPr>
          </a:p>
          <a:p>
            <a:pPr marL="457200" indent="-457200">
              <a:buFont typeface="+mj-lt"/>
              <a:buAutoNum type="arabicPeriod"/>
            </a:pPr>
            <a:r>
              <a:rPr lang="ja-JP" altLang="en-US" sz="2400" dirty="0">
                <a:latin typeface="小塚ゴシック Pro R"/>
                <a:ea typeface="小塚ゴシック Pro R"/>
              </a:rPr>
              <a:t>論理式への変換</a:t>
            </a:r>
            <a:endParaRPr lang="en-US" altLang="ja-JP" sz="2400" dirty="0">
              <a:latin typeface="小塚ゴシック Pro R"/>
              <a:ea typeface="小塚ゴシック Pro R"/>
            </a:endParaRPr>
          </a:p>
          <a:p>
            <a:pPr marL="457200" indent="-457200">
              <a:buFont typeface="+mj-lt"/>
              <a:buAutoNum type="arabicPeriod"/>
            </a:pPr>
            <a:r>
              <a:rPr lang="en-US" altLang="ja-JP" sz="2400" dirty="0">
                <a:latin typeface="小塚ゴシック Pro R"/>
                <a:ea typeface="小塚ゴシック Pro R"/>
              </a:rPr>
              <a:t>SAT / SMT</a:t>
            </a:r>
            <a:r>
              <a:rPr lang="ja-JP" altLang="en-US" sz="2400" dirty="0">
                <a:latin typeface="小塚ゴシック Pro R"/>
                <a:ea typeface="小塚ゴシック Pro R"/>
              </a:rPr>
              <a:t>ソルバの実行</a:t>
            </a:r>
            <a:endParaRPr kumimoji="1" lang="ja-JP" altLang="en-US" sz="2400" dirty="0">
              <a:latin typeface="小塚ゴシック Pro R"/>
              <a:ea typeface="小塚ゴシック Pro R"/>
            </a:endParaRPr>
          </a:p>
        </p:txBody>
      </p:sp>
    </p:spTree>
    <p:extLst>
      <p:ext uri="{BB962C8B-B14F-4D97-AF65-F5344CB8AC3E}">
        <p14:creationId xmlns:p14="http://schemas.microsoft.com/office/powerpoint/2010/main" val="399989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A3BC4130-C84E-49F6-B29C-EF4ED78D6AEB}"/>
              </a:ext>
            </a:extLst>
          </p:cNvPr>
          <p:cNvSpPr>
            <a:spLocks noGrp="1"/>
          </p:cNvSpPr>
          <p:nvPr>
            <p:ph type="title"/>
          </p:nvPr>
        </p:nvSpPr>
        <p:spPr/>
        <p:txBody>
          <a:bodyPr/>
          <a:lstStyle/>
          <a:p>
            <a:r>
              <a:rPr lang="ja-JP" altLang="en-US" dirty="0"/>
              <a:t>別の例</a:t>
            </a:r>
            <a:endParaRPr kumimoji="1" lang="ja-JP" altLang="en-US" dirty="0"/>
          </a:p>
        </p:txBody>
      </p:sp>
      <p:sp>
        <p:nvSpPr>
          <p:cNvPr id="7" name="コンテンツ プレースホルダー 6">
            <a:extLst>
              <a:ext uri="{FF2B5EF4-FFF2-40B4-BE49-F238E27FC236}">
                <a16:creationId xmlns:a16="http://schemas.microsoft.com/office/drawing/2014/main" id="{FAF15577-2A27-41FD-964F-9084C57946BB}"/>
              </a:ext>
            </a:extLst>
          </p:cNvPr>
          <p:cNvSpPr>
            <a:spLocks noGrp="1"/>
          </p:cNvSpPr>
          <p:nvPr>
            <p:ph idx="1"/>
          </p:nvPr>
        </p:nvSpPr>
        <p:spPr/>
        <p:txBody>
          <a:bodyPr/>
          <a:lstStyle/>
          <a:p>
            <a:r>
              <a:rPr kumimoji="1" lang="ja-JP" altLang="en-US" dirty="0"/>
              <a:t>魔方陣をもとめる</a:t>
            </a:r>
            <a:r>
              <a:rPr kumimoji="1" lang="en-US" altLang="ja-JP" dirty="0"/>
              <a:t>*</a:t>
            </a:r>
          </a:p>
          <a:p>
            <a:endParaRPr lang="en-US" altLang="ja-JP" dirty="0"/>
          </a:p>
          <a:p>
            <a:endParaRPr kumimoji="1" lang="en-US" altLang="ja-JP" dirty="0"/>
          </a:p>
          <a:p>
            <a:endParaRPr lang="en-US" altLang="ja-JP" dirty="0"/>
          </a:p>
          <a:p>
            <a:endParaRPr kumimoji="1" lang="en-US" altLang="ja-JP" dirty="0"/>
          </a:p>
          <a:p>
            <a:r>
              <a:rPr lang="ja-JP" altLang="en-US" dirty="0"/>
              <a:t>どの</a:t>
            </a:r>
            <a:r>
              <a:rPr lang="en-US" altLang="ja-JP" dirty="0"/>
              <a:t>SIZE×SIZE</a:t>
            </a:r>
            <a:r>
              <a:rPr lang="ja-JP" altLang="en-US" dirty="0"/>
              <a:t>の</a:t>
            </a:r>
            <a:br>
              <a:rPr lang="en-US" altLang="ja-JP" dirty="0"/>
            </a:br>
            <a:r>
              <a:rPr lang="en-US" altLang="ja-JP" dirty="0"/>
              <a:t>int</a:t>
            </a:r>
            <a:r>
              <a:rPr lang="ja-JP" altLang="en-US" dirty="0"/>
              <a:t>配列も，魔方陣に</a:t>
            </a:r>
            <a:br>
              <a:rPr lang="en-US" altLang="ja-JP" dirty="0"/>
            </a:br>
            <a:r>
              <a:rPr lang="ja-JP" altLang="en-US" dirty="0"/>
              <a:t>ならないことを検証</a:t>
            </a:r>
            <a:endParaRPr lang="en-US" altLang="ja-JP" dirty="0"/>
          </a:p>
          <a:p>
            <a:pPr lvl="1"/>
            <a:r>
              <a:rPr kumimoji="1" lang="ja-JP" altLang="en-US" dirty="0"/>
              <a:t>性質が満たされなければ，</a:t>
            </a:r>
            <a:br>
              <a:rPr kumimoji="1" lang="en-US" altLang="ja-JP" dirty="0"/>
            </a:br>
            <a:r>
              <a:rPr kumimoji="1" lang="ja-JP" altLang="en-US" dirty="0"/>
              <a:t>反例が魔方陣となる</a:t>
            </a:r>
            <a:endParaRPr kumimoji="1" lang="en-US" altLang="ja-JP" dirty="0"/>
          </a:p>
        </p:txBody>
      </p:sp>
      <p:sp>
        <p:nvSpPr>
          <p:cNvPr id="3" name="スライド番号プレースホルダー 2">
            <a:extLst>
              <a:ext uri="{FF2B5EF4-FFF2-40B4-BE49-F238E27FC236}">
                <a16:creationId xmlns:a16="http://schemas.microsoft.com/office/drawing/2014/main" id="{522F190A-7B55-46CD-AF83-5A9A7BA613F8}"/>
              </a:ext>
            </a:extLst>
          </p:cNvPr>
          <p:cNvSpPr>
            <a:spLocks noGrp="1"/>
          </p:cNvSpPr>
          <p:nvPr>
            <p:ph type="sldNum" sz="quarter" idx="12"/>
          </p:nvPr>
        </p:nvSpPr>
        <p:spPr/>
        <p:txBody>
          <a:bodyPr/>
          <a:lstStyle/>
          <a:p>
            <a:fld id="{FD8F493F-1947-47EE-B420-C6A93E8CEA81}" type="slidenum">
              <a:rPr kumimoji="1" lang="ja-JP" altLang="en-US" smtClean="0"/>
              <a:t>22</a:t>
            </a:fld>
            <a:endParaRPr kumimoji="1" lang="ja-JP" altLang="en-US"/>
          </a:p>
        </p:txBody>
      </p:sp>
      <p:sp>
        <p:nvSpPr>
          <p:cNvPr id="8" name="テキスト ボックス 7">
            <a:extLst>
              <a:ext uri="{FF2B5EF4-FFF2-40B4-BE49-F238E27FC236}">
                <a16:creationId xmlns:a16="http://schemas.microsoft.com/office/drawing/2014/main" id="{553B6955-3226-404D-8109-578ACD159191}"/>
              </a:ext>
            </a:extLst>
          </p:cNvPr>
          <p:cNvSpPr txBox="1"/>
          <p:nvPr/>
        </p:nvSpPr>
        <p:spPr>
          <a:xfrm>
            <a:off x="911553" y="6382153"/>
            <a:ext cx="3649012" cy="338554"/>
          </a:xfrm>
          <a:prstGeom prst="rect">
            <a:avLst/>
          </a:prstGeom>
          <a:noFill/>
        </p:spPr>
        <p:txBody>
          <a:bodyPr wrap="none" rtlCol="0">
            <a:spAutoFit/>
          </a:bodyPr>
          <a:lstStyle/>
          <a:p>
            <a:r>
              <a:rPr kumimoji="1" lang="ja-JP" altLang="en-US" sz="1600" dirty="0"/>
              <a:t>参考</a:t>
            </a:r>
            <a:r>
              <a:rPr kumimoji="1" lang="en-US" altLang="ja-JP" sz="1600" dirty="0"/>
              <a:t>:</a:t>
            </a:r>
            <a:r>
              <a:rPr kumimoji="1" lang="ja-JP" altLang="en-US" sz="1600" dirty="0"/>
              <a:t> </a:t>
            </a:r>
            <a:r>
              <a:rPr kumimoji="1" lang="en-US" altLang="ja-JP" sz="1600" dirty="0"/>
              <a:t>http://saltheads.blog134.fc2.com/</a:t>
            </a:r>
          </a:p>
        </p:txBody>
      </p:sp>
      <p:sp>
        <p:nvSpPr>
          <p:cNvPr id="9" name="正方形/長方形 8">
            <a:extLst>
              <a:ext uri="{FF2B5EF4-FFF2-40B4-BE49-F238E27FC236}">
                <a16:creationId xmlns:a16="http://schemas.microsoft.com/office/drawing/2014/main" id="{074DF861-F558-466C-B722-123C06D35705}"/>
              </a:ext>
            </a:extLst>
          </p:cNvPr>
          <p:cNvSpPr/>
          <p:nvPr/>
        </p:nvSpPr>
        <p:spPr>
          <a:xfrm>
            <a:off x="1428170" y="1971450"/>
            <a:ext cx="432486" cy="4324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1</a:t>
            </a:r>
            <a:endParaRPr kumimoji="1" lang="ja-JP" altLang="en-US" dirty="0"/>
          </a:p>
        </p:txBody>
      </p:sp>
      <p:sp>
        <p:nvSpPr>
          <p:cNvPr id="10" name="正方形/長方形 9">
            <a:extLst>
              <a:ext uri="{FF2B5EF4-FFF2-40B4-BE49-F238E27FC236}">
                <a16:creationId xmlns:a16="http://schemas.microsoft.com/office/drawing/2014/main" id="{2D0ED9F2-08BE-4105-8D77-E8876EA145DE}"/>
              </a:ext>
            </a:extLst>
          </p:cNvPr>
          <p:cNvSpPr/>
          <p:nvPr/>
        </p:nvSpPr>
        <p:spPr>
          <a:xfrm>
            <a:off x="1860656" y="1971450"/>
            <a:ext cx="432486" cy="4324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5</a:t>
            </a:r>
            <a:endParaRPr kumimoji="1" lang="ja-JP" altLang="en-US" dirty="0"/>
          </a:p>
        </p:txBody>
      </p:sp>
      <p:sp>
        <p:nvSpPr>
          <p:cNvPr id="11" name="正方形/長方形 10">
            <a:extLst>
              <a:ext uri="{FF2B5EF4-FFF2-40B4-BE49-F238E27FC236}">
                <a16:creationId xmlns:a16="http://schemas.microsoft.com/office/drawing/2014/main" id="{B59F56BC-857A-47C5-B201-D381C4D86C9A}"/>
              </a:ext>
            </a:extLst>
          </p:cNvPr>
          <p:cNvSpPr/>
          <p:nvPr/>
        </p:nvSpPr>
        <p:spPr>
          <a:xfrm>
            <a:off x="1428170" y="2403936"/>
            <a:ext cx="432486" cy="4324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8</a:t>
            </a:r>
            <a:endParaRPr kumimoji="1" lang="ja-JP" altLang="en-US" dirty="0"/>
          </a:p>
        </p:txBody>
      </p:sp>
      <p:sp>
        <p:nvSpPr>
          <p:cNvPr id="12" name="正方形/長方形 11">
            <a:extLst>
              <a:ext uri="{FF2B5EF4-FFF2-40B4-BE49-F238E27FC236}">
                <a16:creationId xmlns:a16="http://schemas.microsoft.com/office/drawing/2014/main" id="{85577896-CD2C-42FA-998C-6016C4D73133}"/>
              </a:ext>
            </a:extLst>
          </p:cNvPr>
          <p:cNvSpPr/>
          <p:nvPr/>
        </p:nvSpPr>
        <p:spPr>
          <a:xfrm>
            <a:off x="1860656" y="2403936"/>
            <a:ext cx="432486" cy="4324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3</a:t>
            </a:r>
            <a:endParaRPr kumimoji="1" lang="ja-JP" altLang="en-US" dirty="0"/>
          </a:p>
        </p:txBody>
      </p:sp>
      <p:sp>
        <p:nvSpPr>
          <p:cNvPr id="13" name="正方形/長方形 12">
            <a:extLst>
              <a:ext uri="{FF2B5EF4-FFF2-40B4-BE49-F238E27FC236}">
                <a16:creationId xmlns:a16="http://schemas.microsoft.com/office/drawing/2014/main" id="{06005147-7944-42A1-9622-CD63339884DE}"/>
              </a:ext>
            </a:extLst>
          </p:cNvPr>
          <p:cNvSpPr/>
          <p:nvPr/>
        </p:nvSpPr>
        <p:spPr>
          <a:xfrm>
            <a:off x="1428170" y="2847686"/>
            <a:ext cx="432486" cy="4324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6</a:t>
            </a:r>
            <a:endParaRPr kumimoji="1" lang="ja-JP" altLang="en-US" dirty="0"/>
          </a:p>
        </p:txBody>
      </p:sp>
      <p:sp>
        <p:nvSpPr>
          <p:cNvPr id="14" name="正方形/長方形 13">
            <a:extLst>
              <a:ext uri="{FF2B5EF4-FFF2-40B4-BE49-F238E27FC236}">
                <a16:creationId xmlns:a16="http://schemas.microsoft.com/office/drawing/2014/main" id="{3A5AAFAC-BB5D-4E70-85A5-7FFA8200543C}"/>
              </a:ext>
            </a:extLst>
          </p:cNvPr>
          <p:cNvSpPr/>
          <p:nvPr/>
        </p:nvSpPr>
        <p:spPr>
          <a:xfrm>
            <a:off x="1860656" y="2847686"/>
            <a:ext cx="432486" cy="4324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7</a:t>
            </a:r>
            <a:endParaRPr kumimoji="1" lang="ja-JP" altLang="en-US" dirty="0"/>
          </a:p>
        </p:txBody>
      </p:sp>
      <p:sp>
        <p:nvSpPr>
          <p:cNvPr id="15" name="正方形/長方形 14">
            <a:extLst>
              <a:ext uri="{FF2B5EF4-FFF2-40B4-BE49-F238E27FC236}">
                <a16:creationId xmlns:a16="http://schemas.microsoft.com/office/drawing/2014/main" id="{48EA4BBE-8D54-417D-B8D9-6BB830B0A5C6}"/>
              </a:ext>
            </a:extLst>
          </p:cNvPr>
          <p:cNvSpPr/>
          <p:nvPr/>
        </p:nvSpPr>
        <p:spPr>
          <a:xfrm>
            <a:off x="2303573" y="1971450"/>
            <a:ext cx="432486" cy="4324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9</a:t>
            </a:r>
            <a:endParaRPr kumimoji="1" lang="ja-JP" altLang="en-US" dirty="0"/>
          </a:p>
        </p:txBody>
      </p:sp>
      <p:sp>
        <p:nvSpPr>
          <p:cNvPr id="16" name="正方形/長方形 15">
            <a:extLst>
              <a:ext uri="{FF2B5EF4-FFF2-40B4-BE49-F238E27FC236}">
                <a16:creationId xmlns:a16="http://schemas.microsoft.com/office/drawing/2014/main" id="{4342A1A9-9468-4B69-B848-9C3A28A9F27A}"/>
              </a:ext>
            </a:extLst>
          </p:cNvPr>
          <p:cNvSpPr/>
          <p:nvPr/>
        </p:nvSpPr>
        <p:spPr>
          <a:xfrm>
            <a:off x="2303573" y="2403936"/>
            <a:ext cx="432486" cy="4324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4</a:t>
            </a:r>
            <a:endParaRPr kumimoji="1" lang="ja-JP" altLang="en-US" dirty="0"/>
          </a:p>
        </p:txBody>
      </p:sp>
      <p:sp>
        <p:nvSpPr>
          <p:cNvPr id="17" name="正方形/長方形 16">
            <a:extLst>
              <a:ext uri="{FF2B5EF4-FFF2-40B4-BE49-F238E27FC236}">
                <a16:creationId xmlns:a16="http://schemas.microsoft.com/office/drawing/2014/main" id="{C2857B7E-98A8-4A21-866E-0DD312EB769D}"/>
              </a:ext>
            </a:extLst>
          </p:cNvPr>
          <p:cNvSpPr/>
          <p:nvPr/>
        </p:nvSpPr>
        <p:spPr>
          <a:xfrm>
            <a:off x="2303573" y="2847686"/>
            <a:ext cx="432486" cy="4324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2</a:t>
            </a:r>
            <a:endParaRPr kumimoji="1" lang="ja-JP" altLang="en-US" dirty="0"/>
          </a:p>
        </p:txBody>
      </p:sp>
      <p:sp>
        <p:nvSpPr>
          <p:cNvPr id="2" name="正方形/長方形 1">
            <a:extLst>
              <a:ext uri="{FF2B5EF4-FFF2-40B4-BE49-F238E27FC236}">
                <a16:creationId xmlns:a16="http://schemas.microsoft.com/office/drawing/2014/main" id="{4FC0EEBA-2685-47E5-9072-7561BF7D9C56}"/>
              </a:ext>
            </a:extLst>
          </p:cNvPr>
          <p:cNvSpPr/>
          <p:nvPr/>
        </p:nvSpPr>
        <p:spPr>
          <a:xfrm>
            <a:off x="4523295" y="58846"/>
            <a:ext cx="4620705" cy="674030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altLang="ja-JP" sz="1200" dirty="0">
                <a:solidFill>
                  <a:srgbClr val="C586C0"/>
                </a:solidFill>
                <a:latin typeface="Consolas" panose="020B0609020204030204" pitchFamily="49" charset="0"/>
              </a:rPr>
              <a:t>#include</a:t>
            </a:r>
            <a:r>
              <a:rPr lang="en-US" altLang="ja-JP" sz="1200" dirty="0">
                <a:solidFill>
                  <a:srgbClr val="569CD6"/>
                </a:solidFill>
                <a:latin typeface="Consolas" panose="020B0609020204030204" pitchFamily="49" charset="0"/>
              </a:rPr>
              <a:t> </a:t>
            </a:r>
            <a:r>
              <a:rPr lang="en-US" altLang="ja-JP" sz="1200" dirty="0">
                <a:solidFill>
                  <a:srgbClr val="CE9178"/>
                </a:solidFill>
                <a:latin typeface="Consolas" panose="020B0609020204030204" pitchFamily="49" charset="0"/>
              </a:rPr>
              <a:t>&lt;</a:t>
            </a:r>
            <a:r>
              <a:rPr lang="en-US" altLang="ja-JP" sz="1200" dirty="0" err="1">
                <a:solidFill>
                  <a:srgbClr val="CE9178"/>
                </a:solidFill>
                <a:latin typeface="Consolas" panose="020B0609020204030204" pitchFamily="49" charset="0"/>
              </a:rPr>
              <a:t>assert.h</a:t>
            </a:r>
            <a:r>
              <a:rPr lang="en-US" altLang="ja-JP" sz="1200" dirty="0">
                <a:solidFill>
                  <a:srgbClr val="CE9178"/>
                </a:solidFill>
                <a:latin typeface="Consolas" panose="020B0609020204030204" pitchFamily="49" charset="0"/>
              </a:rPr>
              <a:t>&gt;</a:t>
            </a:r>
            <a:endParaRPr lang="en-US" altLang="ja-JP" sz="1200" dirty="0">
              <a:solidFill>
                <a:srgbClr val="D4D4D4"/>
              </a:solidFill>
              <a:latin typeface="Consolas" panose="020B0609020204030204" pitchFamily="49" charset="0"/>
            </a:endParaRPr>
          </a:p>
          <a:p>
            <a:r>
              <a:rPr lang="en-US" altLang="ja-JP" sz="1200" dirty="0">
                <a:solidFill>
                  <a:srgbClr val="C586C0"/>
                </a:solidFill>
                <a:latin typeface="Consolas" panose="020B0609020204030204" pitchFamily="49" charset="0"/>
              </a:rPr>
              <a:t>#include</a:t>
            </a:r>
            <a:r>
              <a:rPr lang="en-US" altLang="ja-JP" sz="1200" dirty="0">
                <a:solidFill>
                  <a:srgbClr val="569CD6"/>
                </a:solidFill>
                <a:latin typeface="Consolas" panose="020B0609020204030204" pitchFamily="49" charset="0"/>
              </a:rPr>
              <a:t> </a:t>
            </a:r>
            <a:r>
              <a:rPr lang="en-US" altLang="ja-JP" sz="1200" dirty="0">
                <a:solidFill>
                  <a:srgbClr val="CE9178"/>
                </a:solidFill>
                <a:latin typeface="Consolas" panose="020B0609020204030204" pitchFamily="49" charset="0"/>
              </a:rPr>
              <a:t>&lt;</a:t>
            </a:r>
            <a:r>
              <a:rPr lang="en-US" altLang="ja-JP" sz="1200" dirty="0" err="1">
                <a:solidFill>
                  <a:srgbClr val="CE9178"/>
                </a:solidFill>
                <a:latin typeface="Consolas" panose="020B0609020204030204" pitchFamily="49" charset="0"/>
              </a:rPr>
              <a:t>stdbool.h</a:t>
            </a:r>
            <a:r>
              <a:rPr lang="en-US" altLang="ja-JP" sz="1200" dirty="0">
                <a:solidFill>
                  <a:srgbClr val="CE9178"/>
                </a:solidFill>
                <a:latin typeface="Consolas" panose="020B0609020204030204" pitchFamily="49" charset="0"/>
              </a:rPr>
              <a:t>&gt;</a:t>
            </a:r>
            <a:endParaRPr lang="en-US" altLang="ja-JP" sz="1200" dirty="0">
              <a:solidFill>
                <a:srgbClr val="D4D4D4"/>
              </a:solidFill>
              <a:latin typeface="Consolas" panose="020B0609020204030204" pitchFamily="49" charset="0"/>
            </a:endParaRPr>
          </a:p>
          <a:p>
            <a:r>
              <a:rPr lang="en-US" altLang="ja-JP" sz="1200" dirty="0">
                <a:solidFill>
                  <a:srgbClr val="C586C0"/>
                </a:solidFill>
                <a:latin typeface="Consolas" panose="020B0609020204030204" pitchFamily="49" charset="0"/>
              </a:rPr>
              <a:t>#define</a:t>
            </a:r>
            <a:r>
              <a:rPr lang="en-US" altLang="ja-JP" sz="1200" dirty="0">
                <a:solidFill>
                  <a:srgbClr val="569CD6"/>
                </a:solidFill>
                <a:latin typeface="Consolas" panose="020B0609020204030204" pitchFamily="49" charset="0"/>
              </a:rPr>
              <a:t> SIZE </a:t>
            </a:r>
            <a:r>
              <a:rPr lang="en-US" altLang="ja-JP" sz="1200" dirty="0">
                <a:solidFill>
                  <a:srgbClr val="B5CEA8"/>
                </a:solidFill>
                <a:latin typeface="Consolas" panose="020B0609020204030204" pitchFamily="49" charset="0"/>
              </a:rPr>
              <a:t>4</a:t>
            </a:r>
            <a:endParaRPr lang="en-US" altLang="ja-JP" sz="1200" dirty="0">
              <a:solidFill>
                <a:srgbClr val="D4D4D4"/>
              </a:solidFill>
              <a:latin typeface="Consolas" panose="020B0609020204030204" pitchFamily="49" charset="0"/>
            </a:endParaRPr>
          </a:p>
          <a:p>
            <a:r>
              <a:rPr lang="en-US" altLang="ja-JP" sz="1200" dirty="0">
                <a:solidFill>
                  <a:srgbClr val="C586C0"/>
                </a:solidFill>
                <a:latin typeface="Consolas" panose="020B0609020204030204" pitchFamily="49" charset="0"/>
              </a:rPr>
              <a:t>#define</a:t>
            </a:r>
            <a:r>
              <a:rPr lang="en-US" altLang="ja-JP" sz="1200" dirty="0">
                <a:solidFill>
                  <a:srgbClr val="569CD6"/>
                </a:solidFill>
                <a:latin typeface="Consolas" panose="020B0609020204030204" pitchFamily="49" charset="0"/>
              </a:rPr>
              <a:t> MAX (SIZE </a:t>
            </a:r>
            <a:r>
              <a:rPr lang="en-US" altLang="ja-JP" sz="1200" dirty="0">
                <a:solidFill>
                  <a:srgbClr val="D4D4D4"/>
                </a:solidFill>
                <a:latin typeface="Consolas" panose="020B0609020204030204" pitchFamily="49" charset="0"/>
              </a:rPr>
              <a:t>*</a:t>
            </a:r>
            <a:r>
              <a:rPr lang="en-US" altLang="ja-JP" sz="1200" dirty="0">
                <a:solidFill>
                  <a:srgbClr val="569CD6"/>
                </a:solidFill>
                <a:latin typeface="Consolas" panose="020B0609020204030204" pitchFamily="49" charset="0"/>
              </a:rPr>
              <a:t> SIZE)</a:t>
            </a:r>
            <a:endParaRPr lang="en-US" altLang="ja-JP" sz="1200" dirty="0">
              <a:solidFill>
                <a:srgbClr val="D4D4D4"/>
              </a:solidFill>
              <a:latin typeface="Consolas" panose="020B0609020204030204" pitchFamily="49" charset="0"/>
            </a:endParaRPr>
          </a:p>
          <a:p>
            <a:r>
              <a:rPr lang="en-US" altLang="ja-JP" sz="1200" dirty="0">
                <a:solidFill>
                  <a:srgbClr val="569CD6"/>
                </a:solidFill>
                <a:latin typeface="Consolas" panose="020B0609020204030204" pitchFamily="49" charset="0"/>
              </a:rPr>
              <a:t>int</a:t>
            </a:r>
            <a:r>
              <a:rPr lang="en-US" altLang="ja-JP" sz="1200" dirty="0">
                <a:solidFill>
                  <a:srgbClr val="D4D4D4"/>
                </a:solidFill>
                <a:latin typeface="Consolas" panose="020B0609020204030204" pitchFamily="49" charset="0"/>
              </a:rPr>
              <a:t> </a:t>
            </a:r>
            <a:r>
              <a:rPr lang="en-US" altLang="ja-JP" sz="1200" dirty="0">
                <a:solidFill>
                  <a:srgbClr val="DCDCAA"/>
                </a:solidFill>
                <a:latin typeface="Consolas" panose="020B0609020204030204" pitchFamily="49" charset="0"/>
              </a:rPr>
              <a:t>main</a:t>
            </a:r>
            <a:r>
              <a:rPr lang="en-US" altLang="ja-JP" sz="1200" dirty="0">
                <a:solidFill>
                  <a:srgbClr val="D4D4D4"/>
                </a:solidFill>
                <a:latin typeface="Consolas" panose="020B0609020204030204" pitchFamily="49" charset="0"/>
              </a:rPr>
              <a:t>() {</a:t>
            </a:r>
          </a:p>
          <a:p>
            <a:r>
              <a:rPr lang="en-US" altLang="ja-JP"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int</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s</a:t>
            </a:r>
            <a:r>
              <a:rPr lang="en-US" altLang="ja-JP" sz="1200" dirty="0">
                <a:solidFill>
                  <a:srgbClr val="D4D4D4"/>
                </a:solidFill>
                <a:latin typeface="Consolas" panose="020B0609020204030204" pitchFamily="49" charset="0"/>
              </a:rPr>
              <a:t>[</a:t>
            </a:r>
            <a:r>
              <a:rPr lang="en-US" altLang="ja-JP" sz="1200" dirty="0">
                <a:solidFill>
                  <a:srgbClr val="569CD6"/>
                </a:solidFill>
                <a:latin typeface="Consolas" panose="020B0609020204030204" pitchFamily="49" charset="0"/>
              </a:rPr>
              <a:t>SIZE</a:t>
            </a:r>
            <a:r>
              <a:rPr lang="en-US" altLang="ja-JP" sz="1200" dirty="0">
                <a:solidFill>
                  <a:srgbClr val="D4D4D4"/>
                </a:solidFill>
                <a:latin typeface="Consolas" panose="020B0609020204030204" pitchFamily="49" charset="0"/>
              </a:rPr>
              <a:t>][</a:t>
            </a:r>
            <a:r>
              <a:rPr lang="en-US" altLang="ja-JP" sz="1200" dirty="0">
                <a:solidFill>
                  <a:srgbClr val="569CD6"/>
                </a:solidFill>
                <a:latin typeface="Consolas" panose="020B0609020204030204" pitchFamily="49" charset="0"/>
              </a:rPr>
              <a:t>SIZE</a:t>
            </a:r>
            <a:r>
              <a:rPr lang="en-US" altLang="ja-JP" sz="1200" dirty="0">
                <a:solidFill>
                  <a:srgbClr val="D4D4D4"/>
                </a:solidFill>
                <a:latin typeface="Consolas" panose="020B0609020204030204" pitchFamily="49" charset="0"/>
              </a:rPr>
              <a:t>];  </a:t>
            </a:r>
            <a:r>
              <a:rPr lang="en-US" altLang="ja-JP" sz="1200" dirty="0">
                <a:solidFill>
                  <a:srgbClr val="6A9955"/>
                </a:solidFill>
                <a:latin typeface="Consolas" panose="020B0609020204030204" pitchFamily="49" charset="0"/>
              </a:rPr>
              <a:t>// </a:t>
            </a:r>
            <a:r>
              <a:rPr lang="ja-JP" altLang="en-US" sz="1200" dirty="0">
                <a:solidFill>
                  <a:srgbClr val="6A9955"/>
                </a:solidFill>
                <a:latin typeface="Consolas" panose="020B0609020204030204" pitchFamily="49" charset="0"/>
              </a:rPr>
              <a:t>初期化されていない方陣</a:t>
            </a:r>
            <a:endParaRPr lang="ja-JP" altLang="en-US" sz="1200" dirty="0">
              <a:solidFill>
                <a:srgbClr val="D4D4D4"/>
              </a:solidFill>
              <a:latin typeface="Consolas" panose="020B0609020204030204" pitchFamily="49" charset="0"/>
            </a:endParaRPr>
          </a:p>
          <a:p>
            <a:r>
              <a:rPr lang="ja-JP" altLang="en-US"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bool</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isValid</a:t>
            </a:r>
            <a:r>
              <a:rPr lang="en-US" altLang="ja-JP" sz="1200" dirty="0">
                <a:solidFill>
                  <a:srgbClr val="D4D4D4"/>
                </a:solidFill>
                <a:latin typeface="Consolas" panose="020B0609020204030204" pitchFamily="49" charset="0"/>
              </a:rPr>
              <a:t> = </a:t>
            </a:r>
            <a:r>
              <a:rPr lang="en-US" altLang="ja-JP" sz="1200" dirty="0">
                <a:solidFill>
                  <a:srgbClr val="569CD6"/>
                </a:solidFill>
                <a:latin typeface="Consolas" panose="020B0609020204030204" pitchFamily="49" charset="0"/>
              </a:rPr>
              <a:t>true</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r>
              <a:rPr lang="en-US" altLang="ja-JP" sz="1200" dirty="0">
                <a:solidFill>
                  <a:srgbClr val="C586C0"/>
                </a:solidFill>
                <a:latin typeface="Consolas" panose="020B0609020204030204" pitchFamily="49" charset="0"/>
              </a:rPr>
              <a:t>for</a:t>
            </a:r>
            <a:r>
              <a:rPr lang="en-US" altLang="ja-JP"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int</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val</a:t>
            </a:r>
            <a:r>
              <a:rPr lang="en-US" altLang="ja-JP" sz="1200" dirty="0">
                <a:solidFill>
                  <a:srgbClr val="D4D4D4"/>
                </a:solidFill>
                <a:latin typeface="Consolas" panose="020B0609020204030204" pitchFamily="49" charset="0"/>
              </a:rPr>
              <a:t> = </a:t>
            </a:r>
            <a:r>
              <a:rPr lang="en-US" altLang="ja-JP" sz="1200" dirty="0">
                <a:solidFill>
                  <a:srgbClr val="B5CEA8"/>
                </a:solidFill>
                <a:latin typeface="Consolas" panose="020B0609020204030204" pitchFamily="49" charset="0"/>
              </a:rPr>
              <a:t>1</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val</a:t>
            </a:r>
            <a:r>
              <a:rPr lang="en-US" altLang="ja-JP" sz="1200" dirty="0">
                <a:solidFill>
                  <a:srgbClr val="D4D4D4"/>
                </a:solidFill>
                <a:latin typeface="Consolas" panose="020B0609020204030204" pitchFamily="49" charset="0"/>
              </a:rPr>
              <a:t> &lt;= </a:t>
            </a:r>
            <a:r>
              <a:rPr lang="en-US" altLang="ja-JP" sz="1200" dirty="0">
                <a:solidFill>
                  <a:srgbClr val="569CD6"/>
                </a:solidFill>
                <a:latin typeface="Consolas" panose="020B0609020204030204" pitchFamily="49" charset="0"/>
              </a:rPr>
              <a:t>MAX</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val</a:t>
            </a:r>
            <a:r>
              <a:rPr lang="en-US" altLang="ja-JP" sz="1200" dirty="0">
                <a:solidFill>
                  <a:srgbClr val="D4D4D4"/>
                </a:solidFill>
                <a:latin typeface="Consolas" panose="020B0609020204030204" pitchFamily="49" charset="0"/>
              </a:rPr>
              <a:t>++) {</a:t>
            </a:r>
          </a:p>
          <a:p>
            <a:r>
              <a:rPr lang="en-US" altLang="ja-JP"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int</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occurrence</a:t>
            </a:r>
            <a:r>
              <a:rPr lang="en-US" altLang="ja-JP" sz="1200" dirty="0">
                <a:solidFill>
                  <a:srgbClr val="D4D4D4"/>
                </a:solidFill>
                <a:latin typeface="Consolas" panose="020B0609020204030204" pitchFamily="49" charset="0"/>
              </a:rPr>
              <a:t> = </a:t>
            </a:r>
            <a:r>
              <a:rPr lang="en-US" altLang="ja-JP" sz="1200" dirty="0">
                <a:solidFill>
                  <a:srgbClr val="B5CEA8"/>
                </a:solidFill>
                <a:latin typeface="Consolas" panose="020B0609020204030204" pitchFamily="49" charset="0"/>
              </a:rPr>
              <a:t>0</a:t>
            </a:r>
            <a:r>
              <a:rPr lang="en-US" altLang="ja-JP" sz="1200" dirty="0">
                <a:solidFill>
                  <a:srgbClr val="D4D4D4"/>
                </a:solidFill>
                <a:latin typeface="Consolas" panose="020B0609020204030204" pitchFamily="49" charset="0"/>
              </a:rPr>
              <a:t>; </a:t>
            </a:r>
          </a:p>
          <a:p>
            <a:r>
              <a:rPr lang="en-US" altLang="ja-JP" sz="1200" dirty="0">
                <a:solidFill>
                  <a:srgbClr val="D4D4D4"/>
                </a:solidFill>
                <a:latin typeface="Consolas" panose="020B0609020204030204" pitchFamily="49" charset="0"/>
              </a:rPr>
              <a:t>        </a:t>
            </a:r>
            <a:r>
              <a:rPr lang="en-US" altLang="ja-JP" sz="1200" dirty="0">
                <a:solidFill>
                  <a:srgbClr val="C586C0"/>
                </a:solidFill>
                <a:latin typeface="Consolas" panose="020B0609020204030204" pitchFamily="49" charset="0"/>
              </a:rPr>
              <a:t>for</a:t>
            </a:r>
            <a:r>
              <a:rPr lang="en-US" altLang="ja-JP"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int</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i</a:t>
            </a:r>
            <a:r>
              <a:rPr lang="en-US" altLang="ja-JP" sz="1200" dirty="0">
                <a:solidFill>
                  <a:srgbClr val="D4D4D4"/>
                </a:solidFill>
                <a:latin typeface="Consolas" panose="020B0609020204030204" pitchFamily="49" charset="0"/>
              </a:rPr>
              <a:t> = </a:t>
            </a:r>
            <a:r>
              <a:rPr lang="en-US" altLang="ja-JP" sz="1200" dirty="0">
                <a:solidFill>
                  <a:srgbClr val="B5CEA8"/>
                </a:solidFill>
                <a:latin typeface="Consolas" panose="020B0609020204030204" pitchFamily="49" charset="0"/>
              </a:rPr>
              <a:t>0</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i</a:t>
            </a:r>
            <a:r>
              <a:rPr lang="en-US" altLang="ja-JP" sz="1200" dirty="0">
                <a:solidFill>
                  <a:srgbClr val="D4D4D4"/>
                </a:solidFill>
                <a:latin typeface="Consolas" panose="020B0609020204030204" pitchFamily="49" charset="0"/>
              </a:rPr>
              <a:t> &lt; </a:t>
            </a:r>
            <a:r>
              <a:rPr lang="en-US" altLang="ja-JP" sz="1200" dirty="0">
                <a:solidFill>
                  <a:srgbClr val="569CD6"/>
                </a:solidFill>
                <a:latin typeface="Consolas" panose="020B0609020204030204" pitchFamily="49" charset="0"/>
              </a:rPr>
              <a:t>SIZE</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i</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r>
              <a:rPr lang="en-US" altLang="ja-JP" sz="1200" dirty="0">
                <a:solidFill>
                  <a:srgbClr val="C586C0"/>
                </a:solidFill>
                <a:latin typeface="Consolas" panose="020B0609020204030204" pitchFamily="49" charset="0"/>
              </a:rPr>
              <a:t>for</a:t>
            </a:r>
            <a:r>
              <a:rPr lang="en-US" altLang="ja-JP"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int</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j</a:t>
            </a:r>
            <a:r>
              <a:rPr lang="en-US" altLang="ja-JP" sz="1200" dirty="0">
                <a:solidFill>
                  <a:srgbClr val="D4D4D4"/>
                </a:solidFill>
                <a:latin typeface="Consolas" panose="020B0609020204030204" pitchFamily="49" charset="0"/>
              </a:rPr>
              <a:t> = </a:t>
            </a:r>
            <a:r>
              <a:rPr lang="en-US" altLang="ja-JP" sz="1200" dirty="0">
                <a:solidFill>
                  <a:srgbClr val="B5CEA8"/>
                </a:solidFill>
                <a:latin typeface="Consolas" panose="020B0609020204030204" pitchFamily="49" charset="0"/>
              </a:rPr>
              <a:t>0</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j</a:t>
            </a:r>
            <a:r>
              <a:rPr lang="en-US" altLang="ja-JP" sz="1200" dirty="0">
                <a:solidFill>
                  <a:srgbClr val="D4D4D4"/>
                </a:solidFill>
                <a:latin typeface="Consolas" panose="020B0609020204030204" pitchFamily="49" charset="0"/>
              </a:rPr>
              <a:t> &lt; </a:t>
            </a:r>
            <a:r>
              <a:rPr lang="en-US" altLang="ja-JP" sz="1200" dirty="0">
                <a:solidFill>
                  <a:srgbClr val="569CD6"/>
                </a:solidFill>
                <a:latin typeface="Consolas" panose="020B0609020204030204" pitchFamily="49" charset="0"/>
              </a:rPr>
              <a:t>SIZE</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j</a:t>
            </a:r>
            <a:r>
              <a:rPr lang="en-US" altLang="ja-JP" sz="1200" dirty="0" err="1">
                <a:solidFill>
                  <a:srgbClr val="D4D4D4"/>
                </a:solidFill>
                <a:latin typeface="Consolas" panose="020B0609020204030204" pitchFamily="49" charset="0"/>
              </a:rPr>
              <a:t>++</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r>
              <a:rPr lang="en-US" altLang="ja-JP" sz="1200" dirty="0">
                <a:solidFill>
                  <a:srgbClr val="C586C0"/>
                </a:solidFill>
                <a:latin typeface="Consolas" panose="020B0609020204030204" pitchFamily="49" charset="0"/>
              </a:rPr>
              <a:t>if</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s</a:t>
            </a:r>
            <a:r>
              <a:rPr lang="en-US" altLang="ja-JP" sz="1200" dirty="0">
                <a:solidFill>
                  <a:srgbClr val="D4D4D4"/>
                </a:solidFill>
                <a:latin typeface="Consolas" panose="020B0609020204030204" pitchFamily="49" charset="0"/>
              </a:rPr>
              <a:t>[</a:t>
            </a:r>
            <a:r>
              <a:rPr lang="en-US" altLang="ja-JP" sz="1200" dirty="0" err="1">
                <a:solidFill>
                  <a:srgbClr val="9CDCFE"/>
                </a:solidFill>
                <a:latin typeface="Consolas" panose="020B0609020204030204" pitchFamily="49" charset="0"/>
              </a:rPr>
              <a:t>i</a:t>
            </a:r>
            <a:r>
              <a:rPr lang="en-US" altLang="ja-JP" sz="1200" dirty="0">
                <a:solidFill>
                  <a:srgbClr val="D4D4D4"/>
                </a:solidFill>
                <a:latin typeface="Consolas" panose="020B0609020204030204" pitchFamily="49" charset="0"/>
              </a:rPr>
              <a:t>][</a:t>
            </a:r>
            <a:r>
              <a:rPr lang="en-US" altLang="ja-JP" sz="1200" dirty="0">
                <a:solidFill>
                  <a:srgbClr val="9CDCFE"/>
                </a:solidFill>
                <a:latin typeface="Consolas" panose="020B0609020204030204" pitchFamily="49" charset="0"/>
              </a:rPr>
              <a:t>j</a:t>
            </a:r>
            <a:r>
              <a:rPr lang="en-US" altLang="ja-JP" sz="1200" dirty="0">
                <a:solidFill>
                  <a:srgbClr val="D4D4D4"/>
                </a:solidFill>
                <a:latin typeface="Consolas" panose="020B0609020204030204" pitchFamily="49" charset="0"/>
              </a:rPr>
              <a:t>] == </a:t>
            </a:r>
            <a:r>
              <a:rPr lang="en-US" altLang="ja-JP" sz="1200" dirty="0" err="1">
                <a:solidFill>
                  <a:srgbClr val="9CDCFE"/>
                </a:solidFill>
                <a:latin typeface="Consolas" panose="020B0609020204030204" pitchFamily="49" charset="0"/>
              </a:rPr>
              <a:t>val</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occurrence</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r>
              <a:rPr lang="en-US" altLang="ja-JP" sz="1200" dirty="0">
                <a:solidFill>
                  <a:srgbClr val="C586C0"/>
                </a:solidFill>
                <a:latin typeface="Consolas" panose="020B0609020204030204" pitchFamily="49" charset="0"/>
              </a:rPr>
              <a:t>if</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occurrence</a:t>
            </a:r>
            <a:r>
              <a:rPr lang="en-US" altLang="ja-JP" sz="1200" dirty="0">
                <a:solidFill>
                  <a:srgbClr val="D4D4D4"/>
                </a:solidFill>
                <a:latin typeface="Consolas" panose="020B0609020204030204" pitchFamily="49" charset="0"/>
              </a:rPr>
              <a:t> != </a:t>
            </a:r>
            <a:r>
              <a:rPr lang="en-US" altLang="ja-JP" sz="1200" dirty="0">
                <a:solidFill>
                  <a:srgbClr val="B5CEA8"/>
                </a:solidFill>
                <a:latin typeface="Consolas" panose="020B0609020204030204" pitchFamily="49" charset="0"/>
              </a:rPr>
              <a:t>1</a:t>
            </a:r>
            <a:r>
              <a:rPr lang="en-US" altLang="ja-JP" sz="1200" dirty="0">
                <a:solidFill>
                  <a:srgbClr val="D4D4D4"/>
                </a:solidFill>
                <a:latin typeface="Consolas" panose="020B0609020204030204" pitchFamily="49" charset="0"/>
              </a:rPr>
              <a:t>) </a:t>
            </a:r>
            <a:r>
              <a:rPr lang="en-US" altLang="ja-JP" sz="1200" dirty="0">
                <a:solidFill>
                  <a:srgbClr val="6A9955"/>
                </a:solidFill>
                <a:latin typeface="Consolas" panose="020B0609020204030204" pitchFamily="49" charset="0"/>
              </a:rPr>
              <a:t>// </a:t>
            </a:r>
            <a:r>
              <a:rPr lang="ja-JP" altLang="en-US" sz="1200" dirty="0">
                <a:solidFill>
                  <a:srgbClr val="6A9955"/>
                </a:solidFill>
                <a:latin typeface="Consolas" panose="020B0609020204030204" pitchFamily="49" charset="0"/>
              </a:rPr>
              <a:t>値の出現が</a:t>
            </a:r>
            <a:r>
              <a:rPr lang="en-US" altLang="ja-JP" sz="1200" dirty="0">
                <a:solidFill>
                  <a:srgbClr val="6A9955"/>
                </a:solidFill>
                <a:latin typeface="Consolas" panose="020B0609020204030204" pitchFamily="49" charset="0"/>
              </a:rPr>
              <a:t>1</a:t>
            </a:r>
            <a:r>
              <a:rPr lang="ja-JP" altLang="en-US" sz="1200" dirty="0">
                <a:solidFill>
                  <a:srgbClr val="6A9955"/>
                </a:solidFill>
                <a:latin typeface="Consolas" panose="020B0609020204030204" pitchFamily="49" charset="0"/>
              </a:rPr>
              <a:t>回でない</a:t>
            </a:r>
            <a:endParaRPr lang="ja-JP" altLang="en-US" sz="1200" dirty="0">
              <a:solidFill>
                <a:srgbClr val="D4D4D4"/>
              </a:solidFill>
              <a:latin typeface="Consolas" panose="020B0609020204030204" pitchFamily="49" charset="0"/>
            </a:endParaRPr>
          </a:p>
          <a:p>
            <a:r>
              <a:rPr lang="ja-JP" altLang="en-US"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isValid</a:t>
            </a:r>
            <a:r>
              <a:rPr lang="en-US" altLang="ja-JP" sz="1200" dirty="0">
                <a:solidFill>
                  <a:srgbClr val="D4D4D4"/>
                </a:solidFill>
                <a:latin typeface="Consolas" panose="020B0609020204030204" pitchFamily="49" charset="0"/>
              </a:rPr>
              <a:t> = </a:t>
            </a:r>
            <a:r>
              <a:rPr lang="en-US" altLang="ja-JP" sz="1200" dirty="0">
                <a:solidFill>
                  <a:srgbClr val="569CD6"/>
                </a:solidFill>
                <a:latin typeface="Consolas" panose="020B0609020204030204" pitchFamily="49" charset="0"/>
              </a:rPr>
              <a:t>false</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p>
          <a:p>
            <a:r>
              <a:rPr lang="en-US" altLang="ja-JP"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int</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sum</a:t>
            </a:r>
            <a:r>
              <a:rPr lang="en-US" altLang="ja-JP" sz="1200" dirty="0">
                <a:solidFill>
                  <a:srgbClr val="D4D4D4"/>
                </a:solidFill>
                <a:latin typeface="Consolas" panose="020B0609020204030204" pitchFamily="49" charset="0"/>
              </a:rPr>
              <a:t> = </a:t>
            </a:r>
            <a:r>
              <a:rPr lang="en-US" altLang="ja-JP" sz="1200" dirty="0">
                <a:solidFill>
                  <a:srgbClr val="B5CEA8"/>
                </a:solidFill>
                <a:latin typeface="Consolas" panose="020B0609020204030204" pitchFamily="49" charset="0"/>
              </a:rPr>
              <a:t>0</a:t>
            </a:r>
            <a:r>
              <a:rPr lang="en-US" altLang="ja-JP" sz="1200" dirty="0">
                <a:solidFill>
                  <a:srgbClr val="D4D4D4"/>
                </a:solidFill>
                <a:latin typeface="Consolas" panose="020B0609020204030204" pitchFamily="49" charset="0"/>
              </a:rPr>
              <a:t>; </a:t>
            </a:r>
            <a:r>
              <a:rPr lang="en-US" altLang="ja-JP" sz="1200" dirty="0">
                <a:solidFill>
                  <a:srgbClr val="6A9955"/>
                </a:solidFill>
                <a:latin typeface="Consolas" panose="020B0609020204030204" pitchFamily="49" charset="0"/>
              </a:rPr>
              <a:t>// sum = 0</a:t>
            </a:r>
            <a:r>
              <a:rPr lang="ja-JP" altLang="en-US" sz="1200" dirty="0">
                <a:solidFill>
                  <a:srgbClr val="6A9955"/>
                </a:solidFill>
                <a:latin typeface="Consolas" panose="020B0609020204030204" pitchFamily="49" charset="0"/>
              </a:rPr>
              <a:t>行目の値の総和</a:t>
            </a:r>
            <a:endParaRPr lang="ja-JP" altLang="en-US" sz="1200" dirty="0">
              <a:solidFill>
                <a:srgbClr val="D4D4D4"/>
              </a:solidFill>
              <a:latin typeface="Consolas" panose="020B0609020204030204" pitchFamily="49" charset="0"/>
            </a:endParaRPr>
          </a:p>
          <a:p>
            <a:r>
              <a:rPr lang="ja-JP" altLang="en-US" sz="1200" dirty="0">
                <a:solidFill>
                  <a:srgbClr val="D4D4D4"/>
                </a:solidFill>
                <a:latin typeface="Consolas" panose="020B0609020204030204" pitchFamily="49" charset="0"/>
              </a:rPr>
              <a:t>    </a:t>
            </a:r>
            <a:r>
              <a:rPr lang="en-US" altLang="ja-JP" sz="1200" dirty="0">
                <a:solidFill>
                  <a:srgbClr val="C586C0"/>
                </a:solidFill>
                <a:latin typeface="Consolas" panose="020B0609020204030204" pitchFamily="49" charset="0"/>
              </a:rPr>
              <a:t>for</a:t>
            </a:r>
            <a:r>
              <a:rPr lang="en-US" altLang="ja-JP"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int</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j</a:t>
            </a:r>
            <a:r>
              <a:rPr lang="en-US" altLang="ja-JP" sz="1200" dirty="0">
                <a:solidFill>
                  <a:srgbClr val="D4D4D4"/>
                </a:solidFill>
                <a:latin typeface="Consolas" panose="020B0609020204030204" pitchFamily="49" charset="0"/>
              </a:rPr>
              <a:t> = </a:t>
            </a:r>
            <a:r>
              <a:rPr lang="en-US" altLang="ja-JP" sz="1200" dirty="0">
                <a:solidFill>
                  <a:srgbClr val="B5CEA8"/>
                </a:solidFill>
                <a:latin typeface="Consolas" panose="020B0609020204030204" pitchFamily="49" charset="0"/>
              </a:rPr>
              <a:t>0</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j</a:t>
            </a:r>
            <a:r>
              <a:rPr lang="en-US" altLang="ja-JP" sz="1200" dirty="0">
                <a:solidFill>
                  <a:srgbClr val="D4D4D4"/>
                </a:solidFill>
                <a:latin typeface="Consolas" panose="020B0609020204030204" pitchFamily="49" charset="0"/>
              </a:rPr>
              <a:t> &lt; </a:t>
            </a:r>
            <a:r>
              <a:rPr lang="en-US" altLang="ja-JP" sz="1200" dirty="0">
                <a:solidFill>
                  <a:srgbClr val="569CD6"/>
                </a:solidFill>
                <a:latin typeface="Consolas" panose="020B0609020204030204" pitchFamily="49" charset="0"/>
              </a:rPr>
              <a:t>SIZE</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j</a:t>
            </a:r>
            <a:r>
              <a:rPr lang="en-US" altLang="ja-JP" sz="1200" dirty="0" err="1">
                <a:solidFill>
                  <a:srgbClr val="D4D4D4"/>
                </a:solidFill>
                <a:latin typeface="Consolas" panose="020B0609020204030204" pitchFamily="49" charset="0"/>
              </a:rPr>
              <a:t>++</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sum</a:t>
            </a:r>
            <a:r>
              <a:rPr lang="en-US" altLang="ja-JP" sz="1200" dirty="0">
                <a:solidFill>
                  <a:srgbClr val="D4D4D4"/>
                </a:solidFill>
                <a:latin typeface="Consolas" panose="020B0609020204030204" pitchFamily="49" charset="0"/>
              </a:rPr>
              <a:t> += </a:t>
            </a:r>
            <a:r>
              <a:rPr lang="en-US" altLang="ja-JP" sz="1200" dirty="0">
                <a:solidFill>
                  <a:srgbClr val="9CDCFE"/>
                </a:solidFill>
                <a:latin typeface="Consolas" panose="020B0609020204030204" pitchFamily="49" charset="0"/>
              </a:rPr>
              <a:t>s</a:t>
            </a:r>
            <a:r>
              <a:rPr lang="en-US" altLang="ja-JP" sz="1200" dirty="0">
                <a:solidFill>
                  <a:srgbClr val="D4D4D4"/>
                </a:solidFill>
                <a:latin typeface="Consolas" panose="020B0609020204030204" pitchFamily="49" charset="0"/>
              </a:rPr>
              <a:t>[</a:t>
            </a:r>
            <a:r>
              <a:rPr lang="en-US" altLang="ja-JP" sz="1200" dirty="0">
                <a:solidFill>
                  <a:srgbClr val="B5CEA8"/>
                </a:solidFill>
                <a:latin typeface="Consolas" panose="020B0609020204030204" pitchFamily="49" charset="0"/>
              </a:rPr>
              <a:t>0</a:t>
            </a:r>
            <a:r>
              <a:rPr lang="en-US" altLang="ja-JP" sz="1200" dirty="0">
                <a:solidFill>
                  <a:srgbClr val="D4D4D4"/>
                </a:solidFill>
                <a:latin typeface="Consolas" panose="020B0609020204030204" pitchFamily="49" charset="0"/>
              </a:rPr>
              <a:t>][</a:t>
            </a:r>
            <a:r>
              <a:rPr lang="en-US" altLang="ja-JP" sz="1200" dirty="0">
                <a:solidFill>
                  <a:srgbClr val="9CDCFE"/>
                </a:solidFill>
                <a:latin typeface="Consolas" panose="020B0609020204030204" pitchFamily="49" charset="0"/>
              </a:rPr>
              <a:t>j</a:t>
            </a:r>
            <a:r>
              <a:rPr lang="en-US" altLang="ja-JP" sz="1200" dirty="0">
                <a:solidFill>
                  <a:srgbClr val="D4D4D4"/>
                </a:solidFill>
                <a:latin typeface="Consolas" panose="020B0609020204030204" pitchFamily="49" charset="0"/>
              </a:rPr>
              <a:t>]; </a:t>
            </a:r>
          </a:p>
          <a:p>
            <a:r>
              <a:rPr lang="en-US" altLang="ja-JP" sz="1200" dirty="0">
                <a:solidFill>
                  <a:srgbClr val="D4D4D4"/>
                </a:solidFill>
                <a:latin typeface="Consolas" panose="020B0609020204030204" pitchFamily="49" charset="0"/>
              </a:rPr>
              <a:t>    </a:t>
            </a:r>
            <a:r>
              <a:rPr lang="en-US" altLang="ja-JP" sz="1200" dirty="0">
                <a:solidFill>
                  <a:srgbClr val="C586C0"/>
                </a:solidFill>
                <a:latin typeface="Consolas" panose="020B0609020204030204" pitchFamily="49" charset="0"/>
              </a:rPr>
              <a:t>for</a:t>
            </a:r>
            <a:r>
              <a:rPr lang="en-US" altLang="ja-JP"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int</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i</a:t>
            </a:r>
            <a:r>
              <a:rPr lang="en-US" altLang="ja-JP" sz="1200" dirty="0">
                <a:solidFill>
                  <a:srgbClr val="D4D4D4"/>
                </a:solidFill>
                <a:latin typeface="Consolas" panose="020B0609020204030204" pitchFamily="49" charset="0"/>
              </a:rPr>
              <a:t> = </a:t>
            </a:r>
            <a:r>
              <a:rPr lang="en-US" altLang="ja-JP" sz="1200" dirty="0">
                <a:solidFill>
                  <a:srgbClr val="B5CEA8"/>
                </a:solidFill>
                <a:latin typeface="Consolas" panose="020B0609020204030204" pitchFamily="49" charset="0"/>
              </a:rPr>
              <a:t>1</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i</a:t>
            </a:r>
            <a:r>
              <a:rPr lang="en-US" altLang="ja-JP" sz="1200" dirty="0">
                <a:solidFill>
                  <a:srgbClr val="D4D4D4"/>
                </a:solidFill>
                <a:latin typeface="Consolas" panose="020B0609020204030204" pitchFamily="49" charset="0"/>
              </a:rPr>
              <a:t> &lt; </a:t>
            </a:r>
            <a:r>
              <a:rPr lang="en-US" altLang="ja-JP" sz="1200" dirty="0">
                <a:solidFill>
                  <a:srgbClr val="569CD6"/>
                </a:solidFill>
                <a:latin typeface="Consolas" panose="020B0609020204030204" pitchFamily="49" charset="0"/>
              </a:rPr>
              <a:t>SIZE</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i</a:t>
            </a:r>
            <a:r>
              <a:rPr lang="en-US" altLang="ja-JP" sz="1200" dirty="0">
                <a:solidFill>
                  <a:srgbClr val="D4D4D4"/>
                </a:solidFill>
                <a:latin typeface="Consolas" panose="020B0609020204030204" pitchFamily="49" charset="0"/>
              </a:rPr>
              <a:t>++) {</a:t>
            </a:r>
          </a:p>
          <a:p>
            <a:r>
              <a:rPr lang="en-US" altLang="ja-JP"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int</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tmp</a:t>
            </a:r>
            <a:r>
              <a:rPr lang="en-US" altLang="ja-JP" sz="1200" dirty="0">
                <a:solidFill>
                  <a:srgbClr val="D4D4D4"/>
                </a:solidFill>
                <a:latin typeface="Consolas" panose="020B0609020204030204" pitchFamily="49" charset="0"/>
              </a:rPr>
              <a:t> = </a:t>
            </a:r>
            <a:r>
              <a:rPr lang="en-US" altLang="ja-JP" sz="1200" dirty="0">
                <a:solidFill>
                  <a:srgbClr val="B5CEA8"/>
                </a:solidFill>
                <a:latin typeface="Consolas" panose="020B0609020204030204" pitchFamily="49" charset="0"/>
              </a:rPr>
              <a:t>0</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r>
              <a:rPr lang="en-US" altLang="ja-JP" sz="1200" dirty="0">
                <a:solidFill>
                  <a:srgbClr val="C586C0"/>
                </a:solidFill>
                <a:latin typeface="Consolas" panose="020B0609020204030204" pitchFamily="49" charset="0"/>
              </a:rPr>
              <a:t>for</a:t>
            </a:r>
            <a:r>
              <a:rPr lang="en-US" altLang="ja-JP"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int</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j</a:t>
            </a:r>
            <a:r>
              <a:rPr lang="en-US" altLang="ja-JP" sz="1200" dirty="0">
                <a:solidFill>
                  <a:srgbClr val="D4D4D4"/>
                </a:solidFill>
                <a:latin typeface="Consolas" panose="020B0609020204030204" pitchFamily="49" charset="0"/>
              </a:rPr>
              <a:t> = </a:t>
            </a:r>
            <a:r>
              <a:rPr lang="en-US" altLang="ja-JP" sz="1200" dirty="0">
                <a:solidFill>
                  <a:srgbClr val="B5CEA8"/>
                </a:solidFill>
                <a:latin typeface="Consolas" panose="020B0609020204030204" pitchFamily="49" charset="0"/>
              </a:rPr>
              <a:t>0</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j</a:t>
            </a:r>
            <a:r>
              <a:rPr lang="en-US" altLang="ja-JP" sz="1200" dirty="0">
                <a:solidFill>
                  <a:srgbClr val="D4D4D4"/>
                </a:solidFill>
                <a:latin typeface="Consolas" panose="020B0609020204030204" pitchFamily="49" charset="0"/>
              </a:rPr>
              <a:t> &lt; </a:t>
            </a:r>
            <a:r>
              <a:rPr lang="en-US" altLang="ja-JP" sz="1200" dirty="0">
                <a:solidFill>
                  <a:srgbClr val="569CD6"/>
                </a:solidFill>
                <a:latin typeface="Consolas" panose="020B0609020204030204" pitchFamily="49" charset="0"/>
              </a:rPr>
              <a:t>SIZE</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j</a:t>
            </a:r>
            <a:r>
              <a:rPr lang="en-US" altLang="ja-JP" sz="1200" dirty="0" err="1">
                <a:solidFill>
                  <a:srgbClr val="D4D4D4"/>
                </a:solidFill>
                <a:latin typeface="Consolas" panose="020B0609020204030204" pitchFamily="49" charset="0"/>
              </a:rPr>
              <a:t>++</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tmp</a:t>
            </a:r>
            <a:r>
              <a:rPr lang="en-US" altLang="ja-JP" sz="1200" dirty="0">
                <a:solidFill>
                  <a:srgbClr val="D4D4D4"/>
                </a:solidFill>
                <a:latin typeface="Consolas" panose="020B0609020204030204" pitchFamily="49" charset="0"/>
              </a:rPr>
              <a:t> += </a:t>
            </a:r>
            <a:r>
              <a:rPr lang="en-US" altLang="ja-JP" sz="1200" dirty="0">
                <a:solidFill>
                  <a:srgbClr val="9CDCFE"/>
                </a:solidFill>
                <a:latin typeface="Consolas" panose="020B0609020204030204" pitchFamily="49" charset="0"/>
              </a:rPr>
              <a:t>s</a:t>
            </a:r>
            <a:r>
              <a:rPr lang="en-US" altLang="ja-JP" sz="1200" dirty="0">
                <a:solidFill>
                  <a:srgbClr val="D4D4D4"/>
                </a:solidFill>
                <a:latin typeface="Consolas" panose="020B0609020204030204" pitchFamily="49" charset="0"/>
              </a:rPr>
              <a:t>[</a:t>
            </a:r>
            <a:r>
              <a:rPr lang="en-US" altLang="ja-JP" sz="1200" dirty="0" err="1">
                <a:solidFill>
                  <a:srgbClr val="9CDCFE"/>
                </a:solidFill>
                <a:latin typeface="Consolas" panose="020B0609020204030204" pitchFamily="49" charset="0"/>
              </a:rPr>
              <a:t>i</a:t>
            </a:r>
            <a:r>
              <a:rPr lang="en-US" altLang="ja-JP" sz="1200" dirty="0">
                <a:solidFill>
                  <a:srgbClr val="D4D4D4"/>
                </a:solidFill>
                <a:latin typeface="Consolas" panose="020B0609020204030204" pitchFamily="49" charset="0"/>
              </a:rPr>
              <a:t>][</a:t>
            </a:r>
            <a:r>
              <a:rPr lang="en-US" altLang="ja-JP" sz="1200" dirty="0">
                <a:solidFill>
                  <a:srgbClr val="9CDCFE"/>
                </a:solidFill>
                <a:latin typeface="Consolas" panose="020B0609020204030204" pitchFamily="49" charset="0"/>
              </a:rPr>
              <a:t>j</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r>
              <a:rPr lang="en-US" altLang="ja-JP" sz="1200" dirty="0">
                <a:solidFill>
                  <a:srgbClr val="C586C0"/>
                </a:solidFill>
                <a:latin typeface="Consolas" panose="020B0609020204030204" pitchFamily="49" charset="0"/>
              </a:rPr>
              <a:t>if</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sum</a:t>
            </a:r>
            <a:r>
              <a:rPr lang="en-US" altLang="ja-JP" sz="1200" dirty="0">
                <a:solidFill>
                  <a:srgbClr val="D4D4D4"/>
                </a:solidFill>
                <a:latin typeface="Consolas" panose="020B0609020204030204" pitchFamily="49" charset="0"/>
              </a:rPr>
              <a:t> != </a:t>
            </a:r>
            <a:r>
              <a:rPr lang="en-US" altLang="ja-JP" sz="1200" dirty="0" err="1">
                <a:solidFill>
                  <a:srgbClr val="9CDCFE"/>
                </a:solidFill>
                <a:latin typeface="Consolas" panose="020B0609020204030204" pitchFamily="49" charset="0"/>
              </a:rPr>
              <a:t>tmp</a:t>
            </a:r>
            <a:r>
              <a:rPr lang="en-US" altLang="ja-JP" sz="1200" dirty="0">
                <a:solidFill>
                  <a:srgbClr val="D4D4D4"/>
                </a:solidFill>
                <a:latin typeface="Consolas" panose="020B0609020204030204" pitchFamily="49" charset="0"/>
              </a:rPr>
              <a:t>)  </a:t>
            </a:r>
            <a:r>
              <a:rPr lang="en-US" altLang="ja-JP" sz="1200" dirty="0">
                <a:solidFill>
                  <a:srgbClr val="6A9955"/>
                </a:solidFill>
                <a:latin typeface="Consolas" panose="020B0609020204030204" pitchFamily="49" charset="0"/>
              </a:rPr>
              <a:t>// </a:t>
            </a:r>
            <a:r>
              <a:rPr lang="en-US" altLang="ja-JP" sz="1200" dirty="0" err="1">
                <a:solidFill>
                  <a:srgbClr val="6A9955"/>
                </a:solidFill>
                <a:latin typeface="Consolas" panose="020B0609020204030204" pitchFamily="49" charset="0"/>
              </a:rPr>
              <a:t>i</a:t>
            </a:r>
            <a:r>
              <a:rPr lang="ja-JP" altLang="en-US" sz="1200" dirty="0">
                <a:solidFill>
                  <a:srgbClr val="6A9955"/>
                </a:solidFill>
                <a:latin typeface="Consolas" panose="020B0609020204030204" pitchFamily="49" charset="0"/>
              </a:rPr>
              <a:t>行目の和が</a:t>
            </a:r>
            <a:r>
              <a:rPr lang="en-US" altLang="ja-JP" sz="1200" dirty="0">
                <a:solidFill>
                  <a:srgbClr val="6A9955"/>
                </a:solidFill>
                <a:latin typeface="Consolas" panose="020B0609020204030204" pitchFamily="49" charset="0"/>
              </a:rPr>
              <a:t>sum</a:t>
            </a:r>
            <a:r>
              <a:rPr lang="ja-JP" altLang="en-US" sz="1200" dirty="0">
                <a:solidFill>
                  <a:srgbClr val="6A9955"/>
                </a:solidFill>
                <a:latin typeface="Consolas" panose="020B0609020204030204" pitchFamily="49" charset="0"/>
              </a:rPr>
              <a:t>と異なる</a:t>
            </a:r>
            <a:endParaRPr lang="ja-JP" altLang="en-US" sz="1200" dirty="0">
              <a:solidFill>
                <a:srgbClr val="D4D4D4"/>
              </a:solidFill>
              <a:latin typeface="Consolas" panose="020B0609020204030204" pitchFamily="49" charset="0"/>
            </a:endParaRPr>
          </a:p>
          <a:p>
            <a:r>
              <a:rPr lang="ja-JP" altLang="en-US"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isValid</a:t>
            </a:r>
            <a:r>
              <a:rPr lang="en-US" altLang="ja-JP" sz="1200" dirty="0">
                <a:solidFill>
                  <a:srgbClr val="D4D4D4"/>
                </a:solidFill>
                <a:latin typeface="Consolas" panose="020B0609020204030204" pitchFamily="49" charset="0"/>
              </a:rPr>
              <a:t> = </a:t>
            </a:r>
            <a:r>
              <a:rPr lang="en-US" altLang="ja-JP" sz="1200" dirty="0">
                <a:solidFill>
                  <a:srgbClr val="569CD6"/>
                </a:solidFill>
                <a:latin typeface="Consolas" panose="020B0609020204030204" pitchFamily="49" charset="0"/>
              </a:rPr>
              <a:t>false</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p>
          <a:p>
            <a:r>
              <a:rPr lang="en-US" altLang="ja-JP" sz="1200" dirty="0">
                <a:solidFill>
                  <a:srgbClr val="D4D4D4"/>
                </a:solidFill>
                <a:latin typeface="Consolas" panose="020B0609020204030204" pitchFamily="49" charset="0"/>
              </a:rPr>
              <a:t>    </a:t>
            </a:r>
            <a:r>
              <a:rPr lang="en-US" altLang="ja-JP" sz="1200" dirty="0">
                <a:solidFill>
                  <a:srgbClr val="C586C0"/>
                </a:solidFill>
                <a:latin typeface="Consolas" panose="020B0609020204030204" pitchFamily="49" charset="0"/>
              </a:rPr>
              <a:t>for</a:t>
            </a:r>
            <a:r>
              <a:rPr lang="en-US" altLang="ja-JP"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int</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j</a:t>
            </a:r>
            <a:r>
              <a:rPr lang="en-US" altLang="ja-JP" sz="1200" dirty="0">
                <a:solidFill>
                  <a:srgbClr val="D4D4D4"/>
                </a:solidFill>
                <a:latin typeface="Consolas" panose="020B0609020204030204" pitchFamily="49" charset="0"/>
              </a:rPr>
              <a:t> = </a:t>
            </a:r>
            <a:r>
              <a:rPr lang="en-US" altLang="ja-JP" sz="1200" dirty="0">
                <a:solidFill>
                  <a:srgbClr val="B5CEA8"/>
                </a:solidFill>
                <a:latin typeface="Consolas" panose="020B0609020204030204" pitchFamily="49" charset="0"/>
              </a:rPr>
              <a:t>0</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j</a:t>
            </a:r>
            <a:r>
              <a:rPr lang="en-US" altLang="ja-JP" sz="1200" dirty="0">
                <a:solidFill>
                  <a:srgbClr val="D4D4D4"/>
                </a:solidFill>
                <a:latin typeface="Consolas" panose="020B0609020204030204" pitchFamily="49" charset="0"/>
              </a:rPr>
              <a:t> &lt; </a:t>
            </a:r>
            <a:r>
              <a:rPr lang="en-US" altLang="ja-JP" sz="1200" dirty="0">
                <a:solidFill>
                  <a:srgbClr val="569CD6"/>
                </a:solidFill>
                <a:latin typeface="Consolas" panose="020B0609020204030204" pitchFamily="49" charset="0"/>
              </a:rPr>
              <a:t>SIZE</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j</a:t>
            </a:r>
            <a:r>
              <a:rPr lang="en-US" altLang="ja-JP" sz="1200" dirty="0" err="1">
                <a:solidFill>
                  <a:srgbClr val="D4D4D4"/>
                </a:solidFill>
                <a:latin typeface="Consolas" panose="020B0609020204030204" pitchFamily="49" charset="0"/>
              </a:rPr>
              <a:t>++</a:t>
            </a:r>
            <a:r>
              <a:rPr lang="en-US" altLang="ja-JP" sz="1200" dirty="0">
                <a:solidFill>
                  <a:srgbClr val="D4D4D4"/>
                </a:solidFill>
                <a:latin typeface="Consolas" panose="020B0609020204030204" pitchFamily="49" charset="0"/>
              </a:rPr>
              <a:t>) {</a:t>
            </a:r>
          </a:p>
          <a:p>
            <a:r>
              <a:rPr lang="en-US" altLang="ja-JP"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int</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tmp</a:t>
            </a:r>
            <a:r>
              <a:rPr lang="en-US" altLang="ja-JP" sz="1200" dirty="0">
                <a:solidFill>
                  <a:srgbClr val="D4D4D4"/>
                </a:solidFill>
                <a:latin typeface="Consolas" panose="020B0609020204030204" pitchFamily="49" charset="0"/>
              </a:rPr>
              <a:t> = </a:t>
            </a:r>
            <a:r>
              <a:rPr lang="en-US" altLang="ja-JP" sz="1200" dirty="0">
                <a:solidFill>
                  <a:srgbClr val="B5CEA8"/>
                </a:solidFill>
                <a:latin typeface="Consolas" panose="020B0609020204030204" pitchFamily="49" charset="0"/>
              </a:rPr>
              <a:t>0</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r>
              <a:rPr lang="en-US" altLang="ja-JP" sz="1200" dirty="0">
                <a:solidFill>
                  <a:srgbClr val="C586C0"/>
                </a:solidFill>
                <a:latin typeface="Consolas" panose="020B0609020204030204" pitchFamily="49" charset="0"/>
              </a:rPr>
              <a:t>for</a:t>
            </a:r>
            <a:r>
              <a:rPr lang="en-US" altLang="ja-JP"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int</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i</a:t>
            </a:r>
            <a:r>
              <a:rPr lang="en-US" altLang="ja-JP" sz="1200" dirty="0">
                <a:solidFill>
                  <a:srgbClr val="D4D4D4"/>
                </a:solidFill>
                <a:latin typeface="Consolas" panose="020B0609020204030204" pitchFamily="49" charset="0"/>
              </a:rPr>
              <a:t> = </a:t>
            </a:r>
            <a:r>
              <a:rPr lang="en-US" altLang="ja-JP" sz="1200" dirty="0">
                <a:solidFill>
                  <a:srgbClr val="B5CEA8"/>
                </a:solidFill>
                <a:latin typeface="Consolas" panose="020B0609020204030204" pitchFamily="49" charset="0"/>
              </a:rPr>
              <a:t>0</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i</a:t>
            </a:r>
            <a:r>
              <a:rPr lang="en-US" altLang="ja-JP" sz="1200" dirty="0">
                <a:solidFill>
                  <a:srgbClr val="D4D4D4"/>
                </a:solidFill>
                <a:latin typeface="Consolas" panose="020B0609020204030204" pitchFamily="49" charset="0"/>
              </a:rPr>
              <a:t> &lt; </a:t>
            </a:r>
            <a:r>
              <a:rPr lang="en-US" altLang="ja-JP" sz="1200" dirty="0">
                <a:solidFill>
                  <a:srgbClr val="569CD6"/>
                </a:solidFill>
                <a:latin typeface="Consolas" panose="020B0609020204030204" pitchFamily="49" charset="0"/>
              </a:rPr>
              <a:t>SIZE</a:t>
            </a:r>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i</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tmp</a:t>
            </a:r>
            <a:r>
              <a:rPr lang="en-US" altLang="ja-JP" sz="1200" dirty="0">
                <a:solidFill>
                  <a:srgbClr val="D4D4D4"/>
                </a:solidFill>
                <a:latin typeface="Consolas" panose="020B0609020204030204" pitchFamily="49" charset="0"/>
              </a:rPr>
              <a:t> += </a:t>
            </a:r>
            <a:r>
              <a:rPr lang="en-US" altLang="ja-JP" sz="1200" dirty="0">
                <a:solidFill>
                  <a:srgbClr val="9CDCFE"/>
                </a:solidFill>
                <a:latin typeface="Consolas" panose="020B0609020204030204" pitchFamily="49" charset="0"/>
              </a:rPr>
              <a:t>s</a:t>
            </a:r>
            <a:r>
              <a:rPr lang="en-US" altLang="ja-JP" sz="1200" dirty="0">
                <a:solidFill>
                  <a:srgbClr val="D4D4D4"/>
                </a:solidFill>
                <a:latin typeface="Consolas" panose="020B0609020204030204" pitchFamily="49" charset="0"/>
              </a:rPr>
              <a:t>[</a:t>
            </a:r>
            <a:r>
              <a:rPr lang="en-US" altLang="ja-JP" sz="1200" dirty="0" err="1">
                <a:solidFill>
                  <a:srgbClr val="9CDCFE"/>
                </a:solidFill>
                <a:latin typeface="Consolas" panose="020B0609020204030204" pitchFamily="49" charset="0"/>
              </a:rPr>
              <a:t>i</a:t>
            </a:r>
            <a:r>
              <a:rPr lang="en-US" altLang="ja-JP" sz="1200" dirty="0">
                <a:solidFill>
                  <a:srgbClr val="D4D4D4"/>
                </a:solidFill>
                <a:latin typeface="Consolas" panose="020B0609020204030204" pitchFamily="49" charset="0"/>
              </a:rPr>
              <a:t>][</a:t>
            </a:r>
            <a:r>
              <a:rPr lang="en-US" altLang="ja-JP" sz="1200" dirty="0">
                <a:solidFill>
                  <a:srgbClr val="9CDCFE"/>
                </a:solidFill>
                <a:latin typeface="Consolas" panose="020B0609020204030204" pitchFamily="49" charset="0"/>
              </a:rPr>
              <a:t>j</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r>
              <a:rPr lang="en-US" altLang="ja-JP" sz="1200" dirty="0">
                <a:solidFill>
                  <a:srgbClr val="C586C0"/>
                </a:solidFill>
                <a:latin typeface="Consolas" panose="020B0609020204030204" pitchFamily="49" charset="0"/>
              </a:rPr>
              <a:t>if</a:t>
            </a:r>
            <a:r>
              <a:rPr lang="en-US" altLang="ja-JP" sz="1200" dirty="0">
                <a:solidFill>
                  <a:srgbClr val="D4D4D4"/>
                </a:solidFill>
                <a:latin typeface="Consolas" panose="020B0609020204030204" pitchFamily="49" charset="0"/>
              </a:rPr>
              <a:t> (</a:t>
            </a:r>
            <a:r>
              <a:rPr lang="en-US" altLang="ja-JP" sz="1200" dirty="0">
                <a:solidFill>
                  <a:srgbClr val="9CDCFE"/>
                </a:solidFill>
                <a:latin typeface="Consolas" panose="020B0609020204030204" pitchFamily="49" charset="0"/>
              </a:rPr>
              <a:t>sum</a:t>
            </a:r>
            <a:r>
              <a:rPr lang="en-US" altLang="ja-JP" sz="1200" dirty="0">
                <a:solidFill>
                  <a:srgbClr val="D4D4D4"/>
                </a:solidFill>
                <a:latin typeface="Consolas" panose="020B0609020204030204" pitchFamily="49" charset="0"/>
              </a:rPr>
              <a:t> != </a:t>
            </a:r>
            <a:r>
              <a:rPr lang="en-US" altLang="ja-JP" sz="1200" dirty="0" err="1">
                <a:solidFill>
                  <a:srgbClr val="9CDCFE"/>
                </a:solidFill>
                <a:latin typeface="Consolas" panose="020B0609020204030204" pitchFamily="49" charset="0"/>
              </a:rPr>
              <a:t>tmp</a:t>
            </a:r>
            <a:r>
              <a:rPr lang="en-US" altLang="ja-JP" sz="1200" dirty="0">
                <a:solidFill>
                  <a:srgbClr val="D4D4D4"/>
                </a:solidFill>
                <a:latin typeface="Consolas" panose="020B0609020204030204" pitchFamily="49" charset="0"/>
              </a:rPr>
              <a:t>)  </a:t>
            </a:r>
            <a:r>
              <a:rPr lang="en-US" altLang="ja-JP" sz="1200" dirty="0">
                <a:solidFill>
                  <a:srgbClr val="6A9955"/>
                </a:solidFill>
                <a:latin typeface="Consolas" panose="020B0609020204030204" pitchFamily="49" charset="0"/>
              </a:rPr>
              <a:t>// j</a:t>
            </a:r>
            <a:r>
              <a:rPr lang="ja-JP" altLang="en-US" sz="1200" dirty="0">
                <a:solidFill>
                  <a:srgbClr val="6A9955"/>
                </a:solidFill>
                <a:latin typeface="Consolas" panose="020B0609020204030204" pitchFamily="49" charset="0"/>
              </a:rPr>
              <a:t>列目の和が</a:t>
            </a:r>
            <a:r>
              <a:rPr lang="en-US" altLang="ja-JP" sz="1200" dirty="0">
                <a:solidFill>
                  <a:srgbClr val="6A9955"/>
                </a:solidFill>
                <a:latin typeface="Consolas" panose="020B0609020204030204" pitchFamily="49" charset="0"/>
              </a:rPr>
              <a:t>sum</a:t>
            </a:r>
            <a:r>
              <a:rPr lang="ja-JP" altLang="en-US" sz="1200" dirty="0">
                <a:solidFill>
                  <a:srgbClr val="6A9955"/>
                </a:solidFill>
                <a:latin typeface="Consolas" panose="020B0609020204030204" pitchFamily="49" charset="0"/>
              </a:rPr>
              <a:t>と異なる</a:t>
            </a:r>
            <a:endParaRPr lang="ja-JP" altLang="en-US" sz="1200" dirty="0">
              <a:solidFill>
                <a:srgbClr val="D4D4D4"/>
              </a:solidFill>
              <a:latin typeface="Consolas" panose="020B0609020204030204" pitchFamily="49" charset="0"/>
            </a:endParaRPr>
          </a:p>
          <a:p>
            <a:r>
              <a:rPr lang="ja-JP" altLang="en-US" sz="1200" dirty="0">
                <a:solidFill>
                  <a:srgbClr val="D4D4D4"/>
                </a:solidFill>
                <a:latin typeface="Consolas" panose="020B0609020204030204" pitchFamily="49" charset="0"/>
              </a:rPr>
              <a:t>            </a:t>
            </a:r>
            <a:r>
              <a:rPr lang="en-US" altLang="ja-JP" sz="1200" dirty="0" err="1">
                <a:solidFill>
                  <a:srgbClr val="9CDCFE"/>
                </a:solidFill>
                <a:latin typeface="Consolas" panose="020B0609020204030204" pitchFamily="49" charset="0"/>
              </a:rPr>
              <a:t>isValid</a:t>
            </a:r>
            <a:r>
              <a:rPr lang="en-US" altLang="ja-JP" sz="1200" dirty="0">
                <a:solidFill>
                  <a:srgbClr val="D4D4D4"/>
                </a:solidFill>
                <a:latin typeface="Consolas" panose="020B0609020204030204" pitchFamily="49" charset="0"/>
              </a:rPr>
              <a:t> = </a:t>
            </a:r>
            <a:r>
              <a:rPr lang="en-US" altLang="ja-JP" sz="1200" dirty="0">
                <a:solidFill>
                  <a:srgbClr val="569CD6"/>
                </a:solidFill>
                <a:latin typeface="Consolas" panose="020B0609020204030204" pitchFamily="49" charset="0"/>
              </a:rPr>
              <a:t>false</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    }</a:t>
            </a:r>
          </a:p>
          <a:p>
            <a:r>
              <a:rPr lang="en-US" altLang="ja-JP" sz="1200" dirty="0">
                <a:solidFill>
                  <a:srgbClr val="D4D4D4"/>
                </a:solidFill>
                <a:latin typeface="Consolas" panose="020B0609020204030204" pitchFamily="49" charset="0"/>
              </a:rPr>
              <a:t>    </a:t>
            </a:r>
            <a:r>
              <a:rPr lang="en-US" altLang="ja-JP" sz="1200" dirty="0">
                <a:solidFill>
                  <a:srgbClr val="569CD6"/>
                </a:solidFill>
                <a:latin typeface="Consolas" panose="020B0609020204030204" pitchFamily="49" charset="0"/>
              </a:rPr>
              <a:t>assert</a:t>
            </a:r>
            <a:r>
              <a:rPr lang="en-US" altLang="ja-JP" sz="1200" dirty="0">
                <a:solidFill>
                  <a:srgbClr val="D4D4D4"/>
                </a:solidFill>
                <a:latin typeface="Consolas" panose="020B0609020204030204" pitchFamily="49" charset="0"/>
              </a:rPr>
              <a:t>(</a:t>
            </a:r>
            <a:r>
              <a:rPr lang="en-US" altLang="ja-JP" sz="1200" dirty="0" err="1">
                <a:solidFill>
                  <a:srgbClr val="9CDCFE"/>
                </a:solidFill>
                <a:latin typeface="Consolas" panose="020B0609020204030204" pitchFamily="49" charset="0"/>
              </a:rPr>
              <a:t>isValid</a:t>
            </a:r>
            <a:r>
              <a:rPr lang="en-US" altLang="ja-JP" sz="1200" dirty="0">
                <a:solidFill>
                  <a:srgbClr val="D4D4D4"/>
                </a:solidFill>
                <a:latin typeface="Consolas" panose="020B0609020204030204" pitchFamily="49" charset="0"/>
              </a:rPr>
              <a:t> == </a:t>
            </a:r>
            <a:r>
              <a:rPr lang="en-US" altLang="ja-JP" sz="1200" dirty="0">
                <a:solidFill>
                  <a:srgbClr val="569CD6"/>
                </a:solidFill>
                <a:latin typeface="Consolas" panose="020B0609020204030204" pitchFamily="49" charset="0"/>
              </a:rPr>
              <a:t>false</a:t>
            </a:r>
            <a:r>
              <a:rPr lang="en-US" altLang="ja-JP" sz="1200" dirty="0">
                <a:solidFill>
                  <a:srgbClr val="D4D4D4"/>
                </a:solidFill>
                <a:latin typeface="Consolas" panose="020B0609020204030204" pitchFamily="49" charset="0"/>
              </a:rPr>
              <a:t>); </a:t>
            </a:r>
            <a:r>
              <a:rPr lang="en-US" altLang="ja-JP" sz="1200" dirty="0">
                <a:solidFill>
                  <a:srgbClr val="6A9955"/>
                </a:solidFill>
                <a:latin typeface="Consolas" panose="020B0609020204030204" pitchFamily="49" charset="0"/>
              </a:rPr>
              <a:t>// s</a:t>
            </a:r>
            <a:r>
              <a:rPr lang="ja-JP" altLang="en-US" sz="1200" dirty="0">
                <a:solidFill>
                  <a:srgbClr val="6A9955"/>
                </a:solidFill>
                <a:latin typeface="Consolas" panose="020B0609020204030204" pitchFamily="49" charset="0"/>
              </a:rPr>
              <a:t>は魔方陣でない</a:t>
            </a:r>
            <a:endParaRPr lang="ja-JP" altLang="en-US" sz="1200" dirty="0">
              <a:solidFill>
                <a:srgbClr val="D4D4D4"/>
              </a:solidFill>
              <a:latin typeface="Consolas" panose="020B0609020204030204" pitchFamily="49" charset="0"/>
            </a:endParaRPr>
          </a:p>
          <a:p>
            <a:r>
              <a:rPr lang="ja-JP" altLang="en-US" sz="1200" dirty="0">
                <a:solidFill>
                  <a:srgbClr val="D4D4D4"/>
                </a:solidFill>
                <a:latin typeface="Consolas" panose="020B0609020204030204" pitchFamily="49" charset="0"/>
              </a:rPr>
              <a:t>    </a:t>
            </a:r>
            <a:r>
              <a:rPr lang="en-US" altLang="ja-JP" sz="1200" dirty="0">
                <a:solidFill>
                  <a:srgbClr val="C586C0"/>
                </a:solidFill>
                <a:latin typeface="Consolas" panose="020B0609020204030204" pitchFamily="49" charset="0"/>
              </a:rPr>
              <a:t>return</a:t>
            </a:r>
            <a:r>
              <a:rPr lang="en-US" altLang="ja-JP" sz="1200" dirty="0">
                <a:solidFill>
                  <a:srgbClr val="D4D4D4"/>
                </a:solidFill>
                <a:latin typeface="Consolas" panose="020B0609020204030204" pitchFamily="49" charset="0"/>
              </a:rPr>
              <a:t> </a:t>
            </a:r>
            <a:r>
              <a:rPr lang="en-US" altLang="ja-JP" sz="1200" dirty="0">
                <a:solidFill>
                  <a:srgbClr val="B5CEA8"/>
                </a:solidFill>
                <a:latin typeface="Consolas" panose="020B0609020204030204" pitchFamily="49" charset="0"/>
              </a:rPr>
              <a:t>0</a:t>
            </a:r>
            <a:r>
              <a:rPr lang="en-US" altLang="ja-JP" sz="1200" dirty="0">
                <a:solidFill>
                  <a:srgbClr val="D4D4D4"/>
                </a:solidFill>
                <a:latin typeface="Consolas" panose="020B0609020204030204" pitchFamily="49" charset="0"/>
              </a:rPr>
              <a:t>;</a:t>
            </a:r>
          </a:p>
          <a:p>
            <a:r>
              <a:rPr lang="en-US" altLang="ja-JP" sz="1200" dirty="0">
                <a:solidFill>
                  <a:srgbClr val="D4D4D4"/>
                </a:solidFill>
                <a:latin typeface="Consolas" panose="020B0609020204030204" pitchFamily="49" charset="0"/>
              </a:rPr>
              <a:t>}</a:t>
            </a:r>
            <a:endParaRPr lang="en-US" altLang="ja-JP" sz="1200" b="0" dirty="0">
              <a:solidFill>
                <a:srgbClr val="D4D4D4"/>
              </a:solidFill>
              <a:effectLst/>
              <a:latin typeface="Consolas" panose="020B0609020204030204" pitchFamily="49" charset="0"/>
            </a:endParaRPr>
          </a:p>
        </p:txBody>
      </p:sp>
    </p:spTree>
    <p:extLst>
      <p:ext uri="{BB962C8B-B14F-4D97-AF65-F5344CB8AC3E}">
        <p14:creationId xmlns:p14="http://schemas.microsoft.com/office/powerpoint/2010/main" val="1600385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9597E70-D3E8-40B9-9122-4927F4173382}"/>
              </a:ext>
            </a:extLst>
          </p:cNvPr>
          <p:cNvSpPr>
            <a:spLocks noGrp="1"/>
          </p:cNvSpPr>
          <p:nvPr>
            <p:ph type="sldNum" sz="quarter" idx="12"/>
          </p:nvPr>
        </p:nvSpPr>
        <p:spPr/>
        <p:txBody>
          <a:bodyPr/>
          <a:lstStyle/>
          <a:p>
            <a:fld id="{FD8F493F-1947-47EE-B420-C6A93E8CEA81}" type="slidenum">
              <a:rPr kumimoji="1" lang="ja-JP" altLang="en-US" smtClean="0"/>
              <a:t>23</a:t>
            </a:fld>
            <a:endParaRPr kumimoji="1" lang="ja-JP" altLang="en-US"/>
          </a:p>
        </p:txBody>
      </p:sp>
      <p:pic>
        <p:nvPicPr>
          <p:cNvPr id="3" name="Developer PowerShell for VS 2019 2021-02-18 10-51-19">
            <a:hlinkClick r:id="" action="ppaction://media"/>
            <a:extLst>
              <a:ext uri="{FF2B5EF4-FFF2-40B4-BE49-F238E27FC236}">
                <a16:creationId xmlns:a16="http://schemas.microsoft.com/office/drawing/2014/main" id="{A23928AA-E016-4A45-BE96-57722DF6FE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238" y="441325"/>
            <a:ext cx="8899525" cy="5973763"/>
          </a:xfrm>
          <a:prstGeom prst="rect">
            <a:avLst/>
          </a:prstGeom>
        </p:spPr>
      </p:pic>
      <p:sp>
        <p:nvSpPr>
          <p:cNvPr id="4" name="テキスト ボックス 3">
            <a:extLst>
              <a:ext uri="{FF2B5EF4-FFF2-40B4-BE49-F238E27FC236}">
                <a16:creationId xmlns:a16="http://schemas.microsoft.com/office/drawing/2014/main" id="{60EB1273-9373-402A-BA08-F5ED45E4E550}"/>
              </a:ext>
            </a:extLst>
          </p:cNvPr>
          <p:cNvSpPr txBox="1"/>
          <p:nvPr/>
        </p:nvSpPr>
        <p:spPr>
          <a:xfrm>
            <a:off x="58994" y="71993"/>
            <a:ext cx="5540299" cy="369332"/>
          </a:xfrm>
          <a:prstGeom prst="rect">
            <a:avLst/>
          </a:prstGeom>
          <a:noFill/>
        </p:spPr>
        <p:txBody>
          <a:bodyPr wrap="none" rtlCol="0">
            <a:spAutoFit/>
          </a:bodyPr>
          <a:lstStyle/>
          <a:p>
            <a:r>
              <a:rPr kumimoji="1" lang="en-US" altLang="ja-JP" dirty="0">
                <a:latin typeface="小塚ゴシック Pro R" pitchFamily="34" charset="-128"/>
                <a:ea typeface="小塚ゴシック Pro R" pitchFamily="34" charset="-128"/>
              </a:rPr>
              <a:t>Developer Command Prompt for VS 2019</a:t>
            </a:r>
            <a:r>
              <a:rPr kumimoji="1" lang="ja-JP" altLang="en-US" dirty="0">
                <a:latin typeface="小塚ゴシック Pro R" pitchFamily="34" charset="-128"/>
                <a:ea typeface="小塚ゴシック Pro R" pitchFamily="34" charset="-128"/>
              </a:rPr>
              <a:t> 上で実行</a:t>
            </a:r>
          </a:p>
        </p:txBody>
      </p:sp>
      <p:grpSp>
        <p:nvGrpSpPr>
          <p:cNvPr id="21" name="グループ化 20">
            <a:extLst>
              <a:ext uri="{FF2B5EF4-FFF2-40B4-BE49-F238E27FC236}">
                <a16:creationId xmlns:a16="http://schemas.microsoft.com/office/drawing/2014/main" id="{F1BCB46D-5210-4264-A809-B559EAD7D6BE}"/>
              </a:ext>
            </a:extLst>
          </p:cNvPr>
          <p:cNvGrpSpPr/>
          <p:nvPr/>
        </p:nvGrpSpPr>
        <p:grpSpPr>
          <a:xfrm>
            <a:off x="6282812" y="1865670"/>
            <a:ext cx="1887796" cy="1887796"/>
            <a:chOff x="6563032" y="604683"/>
            <a:chExt cx="1887796" cy="1887796"/>
          </a:xfrm>
        </p:grpSpPr>
        <p:sp>
          <p:nvSpPr>
            <p:cNvPr id="5" name="正方形/長方形 4">
              <a:extLst>
                <a:ext uri="{FF2B5EF4-FFF2-40B4-BE49-F238E27FC236}">
                  <a16:creationId xmlns:a16="http://schemas.microsoft.com/office/drawing/2014/main" id="{FFE1CF9D-F0DB-4F48-9132-0A3DF84B2E46}"/>
                </a:ext>
              </a:extLst>
            </p:cNvPr>
            <p:cNvSpPr/>
            <p:nvPr/>
          </p:nvSpPr>
          <p:spPr>
            <a:xfrm>
              <a:off x="6563032" y="604683"/>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13</a:t>
              </a:r>
              <a:endParaRPr kumimoji="1" lang="ja-JP" altLang="en-US" dirty="0"/>
            </a:p>
          </p:txBody>
        </p:sp>
        <p:sp>
          <p:nvSpPr>
            <p:cNvPr id="6" name="正方形/長方形 5">
              <a:extLst>
                <a:ext uri="{FF2B5EF4-FFF2-40B4-BE49-F238E27FC236}">
                  <a16:creationId xmlns:a16="http://schemas.microsoft.com/office/drawing/2014/main" id="{7AEEE43F-4AA3-4952-B871-0C8886FC5DB1}"/>
                </a:ext>
              </a:extLst>
            </p:cNvPr>
            <p:cNvSpPr/>
            <p:nvPr/>
          </p:nvSpPr>
          <p:spPr>
            <a:xfrm>
              <a:off x="7034981" y="604683"/>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2</a:t>
              </a:r>
              <a:endParaRPr kumimoji="1" lang="ja-JP" altLang="en-US" dirty="0"/>
            </a:p>
          </p:txBody>
        </p:sp>
        <p:sp>
          <p:nvSpPr>
            <p:cNvPr id="7" name="正方形/長方形 6">
              <a:extLst>
                <a:ext uri="{FF2B5EF4-FFF2-40B4-BE49-F238E27FC236}">
                  <a16:creationId xmlns:a16="http://schemas.microsoft.com/office/drawing/2014/main" id="{643C6196-CBEA-4AF4-BA43-DC5FF1C4BA6E}"/>
                </a:ext>
              </a:extLst>
            </p:cNvPr>
            <p:cNvSpPr/>
            <p:nvPr/>
          </p:nvSpPr>
          <p:spPr>
            <a:xfrm>
              <a:off x="6563032" y="1076632"/>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6</a:t>
              </a:r>
              <a:endParaRPr kumimoji="1" lang="ja-JP" altLang="en-US" dirty="0"/>
            </a:p>
          </p:txBody>
        </p:sp>
        <p:sp>
          <p:nvSpPr>
            <p:cNvPr id="8" name="正方形/長方形 7">
              <a:extLst>
                <a:ext uri="{FF2B5EF4-FFF2-40B4-BE49-F238E27FC236}">
                  <a16:creationId xmlns:a16="http://schemas.microsoft.com/office/drawing/2014/main" id="{C2CCA45F-8FFB-41FA-917B-28AB6E939D9C}"/>
                </a:ext>
              </a:extLst>
            </p:cNvPr>
            <p:cNvSpPr/>
            <p:nvPr/>
          </p:nvSpPr>
          <p:spPr>
            <a:xfrm>
              <a:off x="7034981" y="1076632"/>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11</a:t>
              </a:r>
              <a:endParaRPr kumimoji="1" lang="ja-JP" altLang="en-US" dirty="0"/>
            </a:p>
          </p:txBody>
        </p:sp>
        <p:sp>
          <p:nvSpPr>
            <p:cNvPr id="9" name="正方形/長方形 8">
              <a:extLst>
                <a:ext uri="{FF2B5EF4-FFF2-40B4-BE49-F238E27FC236}">
                  <a16:creationId xmlns:a16="http://schemas.microsoft.com/office/drawing/2014/main" id="{CE578615-5208-4D28-9241-D9A59395CE8F}"/>
                </a:ext>
              </a:extLst>
            </p:cNvPr>
            <p:cNvSpPr/>
            <p:nvPr/>
          </p:nvSpPr>
          <p:spPr>
            <a:xfrm>
              <a:off x="7506930" y="604683"/>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4</a:t>
              </a:r>
              <a:endParaRPr kumimoji="1" lang="ja-JP" altLang="en-US" dirty="0"/>
            </a:p>
          </p:txBody>
        </p:sp>
        <p:sp>
          <p:nvSpPr>
            <p:cNvPr id="10" name="正方形/長方形 9">
              <a:extLst>
                <a:ext uri="{FF2B5EF4-FFF2-40B4-BE49-F238E27FC236}">
                  <a16:creationId xmlns:a16="http://schemas.microsoft.com/office/drawing/2014/main" id="{6C7D4831-C0F8-4160-BC5A-EB83E9276966}"/>
                </a:ext>
              </a:extLst>
            </p:cNvPr>
            <p:cNvSpPr/>
            <p:nvPr/>
          </p:nvSpPr>
          <p:spPr>
            <a:xfrm>
              <a:off x="7978879" y="604683"/>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15</a:t>
              </a:r>
              <a:endParaRPr kumimoji="1" lang="ja-JP" altLang="en-US" dirty="0"/>
            </a:p>
          </p:txBody>
        </p:sp>
        <p:sp>
          <p:nvSpPr>
            <p:cNvPr id="11" name="正方形/長方形 10">
              <a:extLst>
                <a:ext uri="{FF2B5EF4-FFF2-40B4-BE49-F238E27FC236}">
                  <a16:creationId xmlns:a16="http://schemas.microsoft.com/office/drawing/2014/main" id="{50F1B4A2-A51B-4D3A-A46E-8206E759E8FA}"/>
                </a:ext>
              </a:extLst>
            </p:cNvPr>
            <p:cNvSpPr/>
            <p:nvPr/>
          </p:nvSpPr>
          <p:spPr>
            <a:xfrm>
              <a:off x="7506930" y="1076632"/>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8</a:t>
              </a:r>
              <a:endParaRPr kumimoji="1" lang="ja-JP" altLang="en-US" dirty="0"/>
            </a:p>
          </p:txBody>
        </p:sp>
        <p:sp>
          <p:nvSpPr>
            <p:cNvPr id="12" name="正方形/長方形 11">
              <a:extLst>
                <a:ext uri="{FF2B5EF4-FFF2-40B4-BE49-F238E27FC236}">
                  <a16:creationId xmlns:a16="http://schemas.microsoft.com/office/drawing/2014/main" id="{DA0F1B14-315D-4F42-A09A-7124A6727F6D}"/>
                </a:ext>
              </a:extLst>
            </p:cNvPr>
            <p:cNvSpPr/>
            <p:nvPr/>
          </p:nvSpPr>
          <p:spPr>
            <a:xfrm>
              <a:off x="7978879" y="1076632"/>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9</a:t>
              </a:r>
              <a:endParaRPr kumimoji="1" lang="ja-JP" altLang="en-US" dirty="0"/>
            </a:p>
          </p:txBody>
        </p:sp>
        <p:sp>
          <p:nvSpPr>
            <p:cNvPr id="13" name="正方形/長方形 12">
              <a:extLst>
                <a:ext uri="{FF2B5EF4-FFF2-40B4-BE49-F238E27FC236}">
                  <a16:creationId xmlns:a16="http://schemas.microsoft.com/office/drawing/2014/main" id="{50CF6153-C731-4FA7-A4FB-C1E1054FDA84}"/>
                </a:ext>
              </a:extLst>
            </p:cNvPr>
            <p:cNvSpPr/>
            <p:nvPr/>
          </p:nvSpPr>
          <p:spPr>
            <a:xfrm>
              <a:off x="6563032" y="1548581"/>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14</a:t>
              </a:r>
              <a:endParaRPr kumimoji="1" lang="ja-JP" altLang="en-US" dirty="0"/>
            </a:p>
          </p:txBody>
        </p:sp>
        <p:sp>
          <p:nvSpPr>
            <p:cNvPr id="14" name="正方形/長方形 13">
              <a:extLst>
                <a:ext uri="{FF2B5EF4-FFF2-40B4-BE49-F238E27FC236}">
                  <a16:creationId xmlns:a16="http://schemas.microsoft.com/office/drawing/2014/main" id="{039BAE2A-328E-4BCC-8935-89A16BA2B357}"/>
                </a:ext>
              </a:extLst>
            </p:cNvPr>
            <p:cNvSpPr/>
            <p:nvPr/>
          </p:nvSpPr>
          <p:spPr>
            <a:xfrm>
              <a:off x="7034981" y="1548581"/>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5</a:t>
              </a:r>
              <a:endParaRPr kumimoji="1" lang="ja-JP" altLang="en-US" dirty="0"/>
            </a:p>
          </p:txBody>
        </p:sp>
        <p:sp>
          <p:nvSpPr>
            <p:cNvPr id="15" name="正方形/長方形 14">
              <a:extLst>
                <a:ext uri="{FF2B5EF4-FFF2-40B4-BE49-F238E27FC236}">
                  <a16:creationId xmlns:a16="http://schemas.microsoft.com/office/drawing/2014/main" id="{EDAFCBF5-77FD-42B0-8CD7-2997F243993C}"/>
                </a:ext>
              </a:extLst>
            </p:cNvPr>
            <p:cNvSpPr/>
            <p:nvPr/>
          </p:nvSpPr>
          <p:spPr>
            <a:xfrm>
              <a:off x="6563032" y="2020530"/>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1</a:t>
              </a:r>
              <a:endParaRPr kumimoji="1" lang="ja-JP" altLang="en-US" dirty="0"/>
            </a:p>
          </p:txBody>
        </p:sp>
        <p:sp>
          <p:nvSpPr>
            <p:cNvPr id="16" name="正方形/長方形 15">
              <a:extLst>
                <a:ext uri="{FF2B5EF4-FFF2-40B4-BE49-F238E27FC236}">
                  <a16:creationId xmlns:a16="http://schemas.microsoft.com/office/drawing/2014/main" id="{45B88C21-76F8-458B-8341-3C07734516D1}"/>
                </a:ext>
              </a:extLst>
            </p:cNvPr>
            <p:cNvSpPr/>
            <p:nvPr/>
          </p:nvSpPr>
          <p:spPr>
            <a:xfrm>
              <a:off x="7034981" y="2020530"/>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16</a:t>
              </a:r>
              <a:endParaRPr kumimoji="1" lang="ja-JP" altLang="en-US" dirty="0"/>
            </a:p>
          </p:txBody>
        </p:sp>
        <p:sp>
          <p:nvSpPr>
            <p:cNvPr id="17" name="正方形/長方形 16">
              <a:extLst>
                <a:ext uri="{FF2B5EF4-FFF2-40B4-BE49-F238E27FC236}">
                  <a16:creationId xmlns:a16="http://schemas.microsoft.com/office/drawing/2014/main" id="{4480C77C-D353-4021-BF27-3F742D1FBA84}"/>
                </a:ext>
              </a:extLst>
            </p:cNvPr>
            <p:cNvSpPr/>
            <p:nvPr/>
          </p:nvSpPr>
          <p:spPr>
            <a:xfrm>
              <a:off x="7506930" y="1548581"/>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12</a:t>
              </a:r>
              <a:endParaRPr kumimoji="1" lang="ja-JP" altLang="en-US" dirty="0"/>
            </a:p>
          </p:txBody>
        </p:sp>
        <p:sp>
          <p:nvSpPr>
            <p:cNvPr id="18" name="正方形/長方形 17">
              <a:extLst>
                <a:ext uri="{FF2B5EF4-FFF2-40B4-BE49-F238E27FC236}">
                  <a16:creationId xmlns:a16="http://schemas.microsoft.com/office/drawing/2014/main" id="{8C157E55-3C91-4542-96A5-F992EB64B280}"/>
                </a:ext>
              </a:extLst>
            </p:cNvPr>
            <p:cNvSpPr/>
            <p:nvPr/>
          </p:nvSpPr>
          <p:spPr>
            <a:xfrm>
              <a:off x="7978879" y="1548581"/>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3</a:t>
              </a:r>
              <a:endParaRPr kumimoji="1" lang="ja-JP" altLang="en-US" dirty="0"/>
            </a:p>
          </p:txBody>
        </p:sp>
        <p:sp>
          <p:nvSpPr>
            <p:cNvPr id="19" name="正方形/長方形 18">
              <a:extLst>
                <a:ext uri="{FF2B5EF4-FFF2-40B4-BE49-F238E27FC236}">
                  <a16:creationId xmlns:a16="http://schemas.microsoft.com/office/drawing/2014/main" id="{B55C0E58-0595-4955-B4DE-F9B10A4A77D1}"/>
                </a:ext>
              </a:extLst>
            </p:cNvPr>
            <p:cNvSpPr/>
            <p:nvPr/>
          </p:nvSpPr>
          <p:spPr>
            <a:xfrm>
              <a:off x="7506930" y="2020530"/>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10</a:t>
              </a:r>
              <a:endParaRPr kumimoji="1" lang="ja-JP" altLang="en-US" dirty="0"/>
            </a:p>
          </p:txBody>
        </p:sp>
        <p:sp>
          <p:nvSpPr>
            <p:cNvPr id="20" name="正方形/長方形 19">
              <a:extLst>
                <a:ext uri="{FF2B5EF4-FFF2-40B4-BE49-F238E27FC236}">
                  <a16:creationId xmlns:a16="http://schemas.microsoft.com/office/drawing/2014/main" id="{938A2408-A231-456F-BE0F-9D3C7232A0E6}"/>
                </a:ext>
              </a:extLst>
            </p:cNvPr>
            <p:cNvSpPr/>
            <p:nvPr/>
          </p:nvSpPr>
          <p:spPr>
            <a:xfrm>
              <a:off x="7978879" y="2020530"/>
              <a:ext cx="471949" cy="4719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7</a:t>
              </a:r>
              <a:endParaRPr kumimoji="1" lang="ja-JP" altLang="en-US" dirty="0"/>
            </a:p>
          </p:txBody>
        </p:sp>
      </p:grpSp>
      <p:sp>
        <p:nvSpPr>
          <p:cNvPr id="23" name="テキスト ボックス 22">
            <a:extLst>
              <a:ext uri="{FF2B5EF4-FFF2-40B4-BE49-F238E27FC236}">
                <a16:creationId xmlns:a16="http://schemas.microsoft.com/office/drawing/2014/main" id="{EC8D6F3B-9EE5-4634-B8A8-6FBDF8CA2E37}"/>
              </a:ext>
            </a:extLst>
          </p:cNvPr>
          <p:cNvSpPr txBox="1"/>
          <p:nvPr/>
        </p:nvSpPr>
        <p:spPr>
          <a:xfrm>
            <a:off x="5518550" y="587393"/>
            <a:ext cx="3416320" cy="120032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dirty="0"/>
              <a:t>どの</a:t>
            </a:r>
            <a:r>
              <a:rPr lang="en-US" altLang="ja-JP" dirty="0"/>
              <a:t>SIZE×SIZE</a:t>
            </a:r>
            <a:r>
              <a:rPr lang="ja-JP" altLang="en-US" dirty="0"/>
              <a:t>の</a:t>
            </a:r>
            <a:r>
              <a:rPr lang="en-US" altLang="ja-JP" dirty="0"/>
              <a:t>int</a:t>
            </a:r>
            <a:r>
              <a:rPr lang="ja-JP" altLang="en-US" dirty="0"/>
              <a:t>配列も，</a:t>
            </a:r>
            <a:br>
              <a:rPr lang="en-US" altLang="ja-JP" dirty="0"/>
            </a:br>
            <a:r>
              <a:rPr lang="ja-JP" altLang="en-US" dirty="0"/>
              <a:t>魔方陣にならないことを検証</a:t>
            </a:r>
            <a:endParaRPr lang="en-US" altLang="ja-JP" dirty="0"/>
          </a:p>
          <a:p>
            <a:pPr lvl="1"/>
            <a:r>
              <a:rPr lang="ja-JP" altLang="en-US" dirty="0"/>
              <a:t>性質が満たされなければ，</a:t>
            </a:r>
            <a:br>
              <a:rPr lang="en-US" altLang="ja-JP" dirty="0"/>
            </a:br>
            <a:r>
              <a:rPr lang="ja-JP" altLang="en-US" dirty="0"/>
              <a:t>反例が魔方陣となる</a:t>
            </a:r>
            <a:endParaRPr lang="en-US" altLang="ja-JP" dirty="0"/>
          </a:p>
        </p:txBody>
      </p:sp>
    </p:spTree>
    <p:extLst>
      <p:ext uri="{BB962C8B-B14F-4D97-AF65-F5344CB8AC3E}">
        <p14:creationId xmlns:p14="http://schemas.microsoft.com/office/powerpoint/2010/main" val="395650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4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CD11C0-4D48-420F-A400-47A9233B3B03}"/>
              </a:ext>
            </a:extLst>
          </p:cNvPr>
          <p:cNvSpPr>
            <a:spLocks noGrp="1"/>
          </p:cNvSpPr>
          <p:nvPr>
            <p:ph type="title"/>
          </p:nvPr>
        </p:nvSpPr>
        <p:spPr/>
        <p:txBody>
          <a:bodyPr/>
          <a:lstStyle/>
          <a:p>
            <a:r>
              <a:rPr lang="ja-JP" altLang="en-US" dirty="0"/>
              <a:t>適用</a:t>
            </a:r>
            <a:r>
              <a:rPr kumimoji="1" lang="ja-JP" altLang="en-US" dirty="0"/>
              <a:t>例</a:t>
            </a:r>
          </a:p>
        </p:txBody>
      </p:sp>
      <p:sp>
        <p:nvSpPr>
          <p:cNvPr id="3" name="スライド番号プレースホルダー 2">
            <a:extLst>
              <a:ext uri="{FF2B5EF4-FFF2-40B4-BE49-F238E27FC236}">
                <a16:creationId xmlns:a16="http://schemas.microsoft.com/office/drawing/2014/main" id="{C922BE6F-B677-4234-9304-5EA1C3EB3AF8}"/>
              </a:ext>
            </a:extLst>
          </p:cNvPr>
          <p:cNvSpPr>
            <a:spLocks noGrp="1"/>
          </p:cNvSpPr>
          <p:nvPr>
            <p:ph type="sldNum" sz="quarter" idx="12"/>
          </p:nvPr>
        </p:nvSpPr>
        <p:spPr/>
        <p:txBody>
          <a:bodyPr/>
          <a:lstStyle/>
          <a:p>
            <a:fld id="{D407A031-D5DB-4019-B81D-326AC9F9DDDB}" type="slidenum">
              <a:rPr kumimoji="1" lang="ja-JP" altLang="en-US" smtClean="0"/>
              <a:pPr/>
              <a:t>24</a:t>
            </a:fld>
            <a:endParaRPr kumimoji="1" lang="ja-JP" altLang="en-US"/>
          </a:p>
        </p:txBody>
      </p:sp>
      <p:sp>
        <p:nvSpPr>
          <p:cNvPr id="4" name="コンテンツ プレースホルダー 3">
            <a:extLst>
              <a:ext uri="{FF2B5EF4-FFF2-40B4-BE49-F238E27FC236}">
                <a16:creationId xmlns:a16="http://schemas.microsoft.com/office/drawing/2014/main" id="{1EB7E273-E965-4859-8927-8FABEC801A10}"/>
              </a:ext>
            </a:extLst>
          </p:cNvPr>
          <p:cNvSpPr>
            <a:spLocks noGrp="1"/>
          </p:cNvSpPr>
          <p:nvPr>
            <p:ph sz="quarter" idx="1"/>
          </p:nvPr>
        </p:nvSpPr>
        <p:spPr/>
        <p:txBody>
          <a:bodyPr>
            <a:normAutofit/>
          </a:bodyPr>
          <a:lstStyle/>
          <a:p>
            <a:r>
              <a:rPr kumimoji="1" lang="en-US" altLang="ja-JP" dirty="0">
                <a:hlinkClick r:id="rId2"/>
              </a:rPr>
              <a:t>https://www.cprover.org/cbmc/applications/</a:t>
            </a:r>
            <a:endParaRPr kumimoji="1" lang="en-US" altLang="ja-JP" dirty="0"/>
          </a:p>
          <a:p>
            <a:pPr lvl="1"/>
            <a:r>
              <a:rPr lang="en-US" altLang="ja-JP" dirty="0"/>
              <a:t>PLC code</a:t>
            </a:r>
          </a:p>
          <a:p>
            <a:pPr lvl="1"/>
            <a:r>
              <a:rPr kumimoji="1" lang="en-US" altLang="ja-JP" dirty="0"/>
              <a:t>Device driver</a:t>
            </a:r>
          </a:p>
          <a:p>
            <a:endParaRPr lang="en-US" altLang="ja-JP" dirty="0"/>
          </a:p>
          <a:p>
            <a:r>
              <a:rPr lang="ja-JP" altLang="en-US" dirty="0"/>
              <a:t>分散アルゴリズム</a:t>
            </a:r>
            <a:endParaRPr lang="en-US" altLang="ja-JP" dirty="0"/>
          </a:p>
          <a:p>
            <a:pPr lvl="1"/>
            <a:r>
              <a:rPr lang="ja-JP" altLang="en-US" dirty="0"/>
              <a:t>土屋</a:t>
            </a:r>
            <a:r>
              <a:rPr lang="en-US" altLang="ja-JP" dirty="0"/>
              <a:t>,</a:t>
            </a:r>
            <a:r>
              <a:rPr lang="ja-JP" altLang="en-US" dirty="0"/>
              <a:t>　逐次プログラムのテストによる分散フォールトトレラントアルゴリズムのバグ検出</a:t>
            </a:r>
            <a:r>
              <a:rPr lang="en-US" altLang="ja-JP" dirty="0"/>
              <a:t>, </a:t>
            </a:r>
            <a:r>
              <a:rPr lang="ja-JP" altLang="en-US" dirty="0"/>
              <a:t>信学会</a:t>
            </a:r>
            <a:r>
              <a:rPr lang="en-US" altLang="ja-JP" dirty="0"/>
              <a:t>SS</a:t>
            </a:r>
            <a:r>
              <a:rPr lang="ja-JP" altLang="en-US" dirty="0"/>
              <a:t>研究会</a:t>
            </a:r>
            <a:r>
              <a:rPr lang="en-US" altLang="ja-JP" dirty="0"/>
              <a:t>, 2021/3/4</a:t>
            </a:r>
          </a:p>
          <a:p>
            <a:pPr lvl="2"/>
            <a:r>
              <a:rPr lang="ja-JP" altLang="en-US" dirty="0"/>
              <a:t>コンセンサスアルゴリズム（レプリケーションの基本となるアルゴリズム．ブロックチェーンなどで使用される）を逐次的な</a:t>
            </a:r>
            <a:r>
              <a:rPr lang="en-US" altLang="ja-JP" dirty="0"/>
              <a:t>C</a:t>
            </a:r>
            <a:r>
              <a:rPr lang="ja-JP" altLang="en-US" dirty="0"/>
              <a:t>プログラムで模倣して</a:t>
            </a:r>
            <a:r>
              <a:rPr lang="en-US" altLang="ja-JP" dirty="0"/>
              <a:t>CBMC</a:t>
            </a:r>
            <a:r>
              <a:rPr lang="ja-JP" altLang="en-US" dirty="0"/>
              <a:t>で検証</a:t>
            </a:r>
            <a:endParaRPr kumimoji="1" lang="en-US" altLang="ja-JP" dirty="0"/>
          </a:p>
          <a:p>
            <a:pPr lvl="1"/>
            <a:endParaRPr kumimoji="1" lang="ja-JP" altLang="en-US" dirty="0"/>
          </a:p>
        </p:txBody>
      </p:sp>
    </p:spTree>
    <p:extLst>
      <p:ext uri="{BB962C8B-B14F-4D97-AF65-F5344CB8AC3E}">
        <p14:creationId xmlns:p14="http://schemas.microsoft.com/office/powerpoint/2010/main" val="3367612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4561A6-0D98-459D-864A-66F3B722CFC3}"/>
              </a:ext>
            </a:extLst>
          </p:cNvPr>
          <p:cNvSpPr>
            <a:spLocks noGrp="1"/>
          </p:cNvSpPr>
          <p:nvPr>
            <p:ph type="title"/>
          </p:nvPr>
        </p:nvSpPr>
        <p:spPr/>
        <p:txBody>
          <a:bodyPr/>
          <a:lstStyle/>
          <a:p>
            <a:r>
              <a:rPr kumimoji="1" lang="ja-JP" altLang="en-US" dirty="0"/>
              <a:t>モデル検査ツール</a:t>
            </a:r>
          </a:p>
        </p:txBody>
      </p:sp>
      <p:sp>
        <p:nvSpPr>
          <p:cNvPr id="3" name="スライド番号プレースホルダー 2">
            <a:extLst>
              <a:ext uri="{FF2B5EF4-FFF2-40B4-BE49-F238E27FC236}">
                <a16:creationId xmlns:a16="http://schemas.microsoft.com/office/drawing/2014/main" id="{25EF10B5-1BA0-4D64-AFE5-1AA55D41F0B1}"/>
              </a:ext>
            </a:extLst>
          </p:cNvPr>
          <p:cNvSpPr>
            <a:spLocks noGrp="1"/>
          </p:cNvSpPr>
          <p:nvPr>
            <p:ph type="sldNum" sz="quarter" idx="12"/>
          </p:nvPr>
        </p:nvSpPr>
        <p:spPr/>
        <p:txBody>
          <a:bodyPr/>
          <a:lstStyle/>
          <a:p>
            <a:fld id="{D407A031-D5DB-4019-B81D-326AC9F9DDDB}" type="slidenum">
              <a:rPr kumimoji="1" lang="ja-JP" altLang="en-US" smtClean="0"/>
              <a:pPr/>
              <a:t>25</a:t>
            </a:fld>
            <a:endParaRPr kumimoji="1" lang="ja-JP" altLang="en-US"/>
          </a:p>
        </p:txBody>
      </p:sp>
      <p:sp>
        <p:nvSpPr>
          <p:cNvPr id="4" name="コンテンツ プレースホルダー 3">
            <a:extLst>
              <a:ext uri="{FF2B5EF4-FFF2-40B4-BE49-F238E27FC236}">
                <a16:creationId xmlns:a16="http://schemas.microsoft.com/office/drawing/2014/main" id="{903A8822-7790-42ED-8B5E-6C62144F9A47}"/>
              </a:ext>
            </a:extLst>
          </p:cNvPr>
          <p:cNvSpPr>
            <a:spLocks noGrp="1"/>
          </p:cNvSpPr>
          <p:nvPr>
            <p:ph sz="quarter" idx="1"/>
          </p:nvPr>
        </p:nvSpPr>
        <p:spPr/>
        <p:txBody>
          <a:bodyPr>
            <a:normAutofit fontScale="92500" lnSpcReduction="10000"/>
          </a:bodyPr>
          <a:lstStyle/>
          <a:p>
            <a:r>
              <a:rPr kumimoji="1" lang="ja-JP" altLang="en-US" dirty="0"/>
              <a:t>汎用</a:t>
            </a:r>
            <a:endParaRPr kumimoji="1" lang="en-US" altLang="ja-JP" dirty="0"/>
          </a:p>
          <a:p>
            <a:pPr lvl="1"/>
            <a:r>
              <a:rPr kumimoji="1" lang="en-US" altLang="ja-JP" dirty="0"/>
              <a:t>SPIN</a:t>
            </a:r>
          </a:p>
          <a:p>
            <a:pPr lvl="1"/>
            <a:r>
              <a:rPr kumimoji="1" lang="en-US" altLang="ja-JP" dirty="0" err="1"/>
              <a:t>nuXmv</a:t>
            </a:r>
            <a:endParaRPr kumimoji="1" lang="en-US" altLang="ja-JP" dirty="0"/>
          </a:p>
          <a:p>
            <a:pPr lvl="1"/>
            <a:r>
              <a:rPr lang="en-US" altLang="ja-JP" dirty="0"/>
              <a:t>SAL</a:t>
            </a:r>
          </a:p>
          <a:p>
            <a:r>
              <a:rPr lang="en-US" altLang="ja-JP" dirty="0"/>
              <a:t>C</a:t>
            </a:r>
            <a:r>
              <a:rPr lang="ja-JP" altLang="en-US" dirty="0"/>
              <a:t>プログラム用</a:t>
            </a:r>
            <a:endParaRPr lang="en-US" altLang="ja-JP" dirty="0"/>
          </a:p>
          <a:p>
            <a:pPr lvl="1"/>
            <a:r>
              <a:rPr lang="en-US" altLang="ja-JP" dirty="0"/>
              <a:t>CBMC</a:t>
            </a:r>
          </a:p>
          <a:p>
            <a:pPr lvl="1"/>
            <a:r>
              <a:rPr lang="en-US" altLang="ja-JP" dirty="0"/>
              <a:t>BTC</a:t>
            </a:r>
          </a:p>
          <a:p>
            <a:r>
              <a:rPr lang="ja-JP" altLang="en-US" dirty="0"/>
              <a:t>仕様記述＋モデル検査</a:t>
            </a:r>
            <a:endParaRPr lang="en-US" altLang="ja-JP" dirty="0"/>
          </a:p>
          <a:p>
            <a:pPr lvl="1"/>
            <a:r>
              <a:rPr lang="en-US" altLang="ja-JP" dirty="0"/>
              <a:t>Alloy</a:t>
            </a:r>
            <a:r>
              <a:rPr lang="ja-JP" altLang="en-US" dirty="0"/>
              <a:t> </a:t>
            </a:r>
            <a:r>
              <a:rPr lang="en-US" altLang="ja-JP" dirty="0"/>
              <a:t>Analyzer</a:t>
            </a:r>
          </a:p>
          <a:p>
            <a:pPr lvl="1"/>
            <a:r>
              <a:rPr lang="en-US" altLang="ja-JP" dirty="0"/>
              <a:t>TLC/TLA+/</a:t>
            </a:r>
            <a:r>
              <a:rPr lang="en-US" altLang="ja-JP" dirty="0" err="1"/>
              <a:t>PlusCAL</a:t>
            </a:r>
            <a:endParaRPr lang="en-US" altLang="ja-JP" dirty="0"/>
          </a:p>
          <a:p>
            <a:r>
              <a:rPr kumimoji="1" lang="ja-JP" altLang="en-US" dirty="0"/>
              <a:t>確率</a:t>
            </a:r>
            <a:r>
              <a:rPr lang="ja-JP" altLang="en-US" dirty="0"/>
              <a:t>，実時間</a:t>
            </a:r>
            <a:endParaRPr kumimoji="1" lang="en-US" altLang="ja-JP" dirty="0"/>
          </a:p>
          <a:p>
            <a:pPr lvl="1"/>
            <a:r>
              <a:rPr kumimoji="1" lang="en-US" altLang="ja-JP" dirty="0"/>
              <a:t>PRISM</a:t>
            </a:r>
          </a:p>
          <a:p>
            <a:pPr lvl="1"/>
            <a:r>
              <a:rPr lang="en-US" altLang="ja-JP" dirty="0" err="1"/>
              <a:t>Uppaal</a:t>
            </a:r>
            <a:endParaRPr lang="en-US" altLang="ja-JP" dirty="0"/>
          </a:p>
          <a:p>
            <a:pPr marL="0" indent="0">
              <a:buNone/>
            </a:pPr>
            <a:endParaRPr kumimoji="1" lang="en-US" altLang="ja-JP" dirty="0"/>
          </a:p>
          <a:p>
            <a:endParaRPr kumimoji="1" lang="ja-JP" altLang="en-US" dirty="0"/>
          </a:p>
        </p:txBody>
      </p:sp>
    </p:spTree>
    <p:extLst>
      <p:ext uri="{BB962C8B-B14F-4D97-AF65-F5344CB8AC3E}">
        <p14:creationId xmlns:p14="http://schemas.microsoft.com/office/powerpoint/2010/main" val="1766699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第</a:t>
            </a:r>
            <a:r>
              <a:rPr lang="en-US" altLang="ja-JP" dirty="0"/>
              <a:t>1</a:t>
            </a:r>
            <a:r>
              <a:rPr lang="ja-JP" altLang="en-US" dirty="0"/>
              <a:t>部 まとめ</a:t>
            </a:r>
            <a:endParaRPr kumimoji="1" lang="ja-JP" altLang="en-US" dirty="0"/>
          </a:p>
        </p:txBody>
      </p:sp>
      <p:sp>
        <p:nvSpPr>
          <p:cNvPr id="3" name="スライド番号プレースホルダー 2"/>
          <p:cNvSpPr>
            <a:spLocks noGrp="1"/>
          </p:cNvSpPr>
          <p:nvPr>
            <p:ph type="sldNum" sz="quarter" idx="12"/>
          </p:nvPr>
        </p:nvSpPr>
        <p:spPr/>
        <p:txBody>
          <a:bodyPr/>
          <a:lstStyle/>
          <a:p>
            <a:fld id="{D407A031-D5DB-4019-B81D-326AC9F9DDDB}" type="slidenum">
              <a:rPr kumimoji="1" lang="ja-JP" altLang="en-US" smtClean="0"/>
              <a:pPr/>
              <a:t>26</a:t>
            </a:fld>
            <a:endParaRPr kumimoji="1" lang="ja-JP" altLang="en-US"/>
          </a:p>
        </p:txBody>
      </p:sp>
      <p:sp>
        <p:nvSpPr>
          <p:cNvPr id="4" name="コンテンツ プレースホルダー 3"/>
          <p:cNvSpPr>
            <a:spLocks noGrp="1"/>
          </p:cNvSpPr>
          <p:nvPr>
            <p:ph sz="quarter" idx="1"/>
          </p:nvPr>
        </p:nvSpPr>
        <p:spPr/>
        <p:txBody>
          <a:bodyPr>
            <a:normAutofit/>
          </a:bodyPr>
          <a:lstStyle/>
          <a:p>
            <a:r>
              <a:rPr kumimoji="1" lang="ja-JP" altLang="en-US" dirty="0"/>
              <a:t>モデル検査</a:t>
            </a:r>
            <a:r>
              <a:rPr lang="ja-JP" altLang="en-US" dirty="0"/>
              <a:t>の基本概念，ツール，応用事例を</a:t>
            </a:r>
            <a:r>
              <a:rPr kumimoji="1" lang="ja-JP" altLang="en-US" dirty="0"/>
              <a:t>紹介</a:t>
            </a:r>
            <a:endParaRPr lang="en-US" altLang="ja-JP" dirty="0"/>
          </a:p>
          <a:p>
            <a:pPr lvl="1"/>
            <a:r>
              <a:rPr lang="ja-JP" altLang="en-US" dirty="0"/>
              <a:t>古典的なモデル検査</a:t>
            </a:r>
            <a:endParaRPr lang="en-US" altLang="ja-JP" dirty="0"/>
          </a:p>
          <a:p>
            <a:pPr lvl="2"/>
            <a:r>
              <a:rPr lang="en-US" altLang="ja-JP" dirty="0"/>
              <a:t>SPIN</a:t>
            </a:r>
          </a:p>
          <a:p>
            <a:pPr lvl="1"/>
            <a:r>
              <a:rPr lang="ja-JP" altLang="en-US" dirty="0"/>
              <a:t>コードレベルでのモデル検査</a:t>
            </a:r>
            <a:endParaRPr lang="en-US" altLang="ja-JP" dirty="0"/>
          </a:p>
          <a:p>
            <a:pPr lvl="2"/>
            <a:r>
              <a:rPr lang="en-US" altLang="ja-JP" dirty="0"/>
              <a:t>CBMC</a:t>
            </a:r>
          </a:p>
        </p:txBody>
      </p:sp>
    </p:spTree>
    <p:extLst>
      <p:ext uri="{BB962C8B-B14F-4D97-AF65-F5344CB8AC3E}">
        <p14:creationId xmlns:p14="http://schemas.microsoft.com/office/powerpoint/2010/main" val="2485908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自己</a:t>
            </a:r>
            <a:r>
              <a:rPr kumimoji="1" lang="ja-JP" altLang="en-US" dirty="0"/>
              <a:t>紹介</a:t>
            </a:r>
          </a:p>
        </p:txBody>
      </p:sp>
      <p:sp>
        <p:nvSpPr>
          <p:cNvPr id="3" name="スライド番号プレースホルダー 2"/>
          <p:cNvSpPr>
            <a:spLocks noGrp="1"/>
          </p:cNvSpPr>
          <p:nvPr>
            <p:ph type="sldNum" sz="quarter" idx="12"/>
          </p:nvPr>
        </p:nvSpPr>
        <p:spPr/>
        <p:txBody>
          <a:bodyPr/>
          <a:lstStyle/>
          <a:p>
            <a:fld id="{D407A031-D5DB-4019-B81D-326AC9F9DDDB}" type="slidenum">
              <a:rPr kumimoji="1" lang="ja-JP" altLang="en-US" smtClean="0"/>
              <a:pPr/>
              <a:t>3</a:t>
            </a:fld>
            <a:endParaRPr kumimoji="1" lang="ja-JP" altLang="en-US"/>
          </a:p>
        </p:txBody>
      </p:sp>
      <p:sp>
        <p:nvSpPr>
          <p:cNvPr id="5" name="コンテンツ プレースホルダー 4"/>
          <p:cNvSpPr>
            <a:spLocks noGrp="1"/>
          </p:cNvSpPr>
          <p:nvPr>
            <p:ph sz="quarter" idx="1"/>
          </p:nvPr>
        </p:nvSpPr>
        <p:spPr>
          <a:xfrm>
            <a:off x="457200" y="1219200"/>
            <a:ext cx="8229600" cy="5137150"/>
          </a:xfrm>
        </p:spPr>
        <p:txBody>
          <a:bodyPr>
            <a:normAutofit fontScale="85000" lnSpcReduction="20000"/>
          </a:bodyPr>
          <a:lstStyle/>
          <a:p>
            <a:r>
              <a:rPr lang="ja-JP" altLang="en-US" dirty="0"/>
              <a:t>研究室</a:t>
            </a:r>
            <a:endParaRPr lang="en-US" altLang="ja-JP" dirty="0"/>
          </a:p>
          <a:p>
            <a:pPr marL="274320" lvl="1" indent="0">
              <a:buNone/>
            </a:pPr>
            <a:r>
              <a:rPr lang="ja-JP" altLang="en-US" dirty="0"/>
              <a:t>ディペンダビリティ工学講座</a:t>
            </a:r>
            <a:endParaRPr lang="en-US" altLang="ja-JP" dirty="0"/>
          </a:p>
          <a:p>
            <a:r>
              <a:rPr lang="ja-JP" altLang="en-US" dirty="0"/>
              <a:t>教員</a:t>
            </a:r>
            <a:endParaRPr lang="en-US" altLang="ja-JP" dirty="0"/>
          </a:p>
          <a:p>
            <a:pPr lvl="1"/>
            <a:r>
              <a:rPr lang="ja-JP" altLang="en-US" dirty="0"/>
              <a:t>土屋達弘 </a:t>
            </a:r>
            <a:r>
              <a:rPr lang="en-US" altLang="ja-JP" dirty="0"/>
              <a:t>(</a:t>
            </a:r>
            <a:r>
              <a:rPr lang="ja-JP" altLang="en-US" dirty="0"/>
              <a:t>教授</a:t>
            </a:r>
            <a:r>
              <a:rPr lang="en-US" altLang="ja-JP" dirty="0"/>
              <a:t>)</a:t>
            </a:r>
          </a:p>
          <a:p>
            <a:pPr lvl="1"/>
            <a:r>
              <a:rPr lang="ja-JP" altLang="en-US" dirty="0"/>
              <a:t>中川博之 </a:t>
            </a:r>
            <a:r>
              <a:rPr lang="en-US" altLang="ja-JP" dirty="0"/>
              <a:t>(</a:t>
            </a:r>
            <a:r>
              <a:rPr lang="ja-JP" altLang="en-US" dirty="0"/>
              <a:t>准教授</a:t>
            </a:r>
            <a:r>
              <a:rPr lang="en-US" altLang="ja-JP" dirty="0"/>
              <a:t>)</a:t>
            </a:r>
          </a:p>
          <a:p>
            <a:pPr lvl="1"/>
            <a:r>
              <a:rPr lang="ja-JP" altLang="en-US" dirty="0"/>
              <a:t>小島英春 </a:t>
            </a:r>
            <a:r>
              <a:rPr lang="en-US" altLang="ja-JP" dirty="0"/>
              <a:t>(</a:t>
            </a:r>
            <a:r>
              <a:rPr lang="ja-JP" altLang="en-US" dirty="0"/>
              <a:t>助教</a:t>
            </a:r>
            <a:r>
              <a:rPr lang="en-US" altLang="ja-JP" dirty="0"/>
              <a:t>)</a:t>
            </a:r>
          </a:p>
          <a:p>
            <a:pPr marL="0" indent="0">
              <a:buNone/>
            </a:pPr>
            <a:endParaRPr lang="en-US" altLang="ja-JP" dirty="0"/>
          </a:p>
          <a:p>
            <a:r>
              <a:rPr lang="ja-JP" altLang="en-US" dirty="0"/>
              <a:t>土屋達弘</a:t>
            </a:r>
            <a:endParaRPr lang="en-US" altLang="ja-JP" dirty="0"/>
          </a:p>
          <a:p>
            <a:pPr lvl="1"/>
            <a:r>
              <a:rPr lang="ja-JP" altLang="en-US" dirty="0"/>
              <a:t>専門</a:t>
            </a:r>
          </a:p>
          <a:p>
            <a:pPr lvl="2"/>
            <a:r>
              <a:rPr lang="ja-JP" altLang="en-US" dirty="0"/>
              <a:t>ディペンダブルシステム</a:t>
            </a:r>
          </a:p>
          <a:p>
            <a:pPr lvl="3"/>
            <a:r>
              <a:rPr lang="ja-JP" altLang="en-US" dirty="0"/>
              <a:t>耐故障分散アルゴリズム</a:t>
            </a:r>
          </a:p>
          <a:p>
            <a:pPr lvl="3"/>
            <a:r>
              <a:rPr lang="ja-JP" altLang="en-US" dirty="0"/>
              <a:t>モデル検査（自動検証）</a:t>
            </a:r>
          </a:p>
          <a:p>
            <a:pPr lvl="3"/>
            <a:r>
              <a:rPr lang="ja-JP" altLang="en-US" dirty="0"/>
              <a:t>ソフトウェアテスト</a:t>
            </a:r>
          </a:p>
          <a:p>
            <a:pPr lvl="1"/>
            <a:r>
              <a:rPr lang="ja-JP" altLang="en-US" dirty="0"/>
              <a:t>著書</a:t>
            </a:r>
          </a:p>
          <a:p>
            <a:pPr lvl="2"/>
            <a:r>
              <a:rPr lang="ja-JP" altLang="en-US" dirty="0"/>
              <a:t>米田，梶原，土屋，ディペンダブルシステム，共立出版，</a:t>
            </a:r>
            <a:r>
              <a:rPr lang="en-US" altLang="ja-JP" dirty="0"/>
              <a:t>2005. </a:t>
            </a:r>
          </a:p>
          <a:p>
            <a:pPr lvl="2"/>
            <a:r>
              <a:rPr lang="ja-JP" altLang="en-US" dirty="0"/>
              <a:t>土屋，教養のコンピュータアルゴリズム，共立出版</a:t>
            </a:r>
            <a:r>
              <a:rPr lang="en-US" altLang="ja-JP" dirty="0"/>
              <a:t>, 2009.</a:t>
            </a:r>
          </a:p>
          <a:p>
            <a:pPr lvl="1"/>
            <a:endParaRPr lang="en-US" altLang="ja-JP" dirty="0"/>
          </a:p>
          <a:p>
            <a:endParaRPr kumimoji="1" lang="ja-JP" altLang="en-US" dirty="0"/>
          </a:p>
        </p:txBody>
      </p:sp>
      <p:pic>
        <p:nvPicPr>
          <p:cNvPr id="7" name="図 6">
            <a:extLst>
              <a:ext uri="{FF2B5EF4-FFF2-40B4-BE49-F238E27FC236}">
                <a16:creationId xmlns:a16="http://schemas.microsoft.com/office/drawing/2014/main" id="{8DBFC0EA-5D3E-424A-BDF1-A9CD620F27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178" t="9008" r="6694" b="9467"/>
          <a:stretch/>
        </p:blipFill>
        <p:spPr>
          <a:xfrm>
            <a:off x="5486814" y="647700"/>
            <a:ext cx="2934515" cy="4085303"/>
          </a:xfrm>
          <a:prstGeom prst="rect">
            <a:avLst/>
          </a:prstGeom>
        </p:spPr>
      </p:pic>
    </p:spTree>
    <p:extLst>
      <p:ext uri="{BB962C8B-B14F-4D97-AF65-F5344CB8AC3E}">
        <p14:creationId xmlns:p14="http://schemas.microsoft.com/office/powerpoint/2010/main" val="3665247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トピック</a:t>
            </a:r>
            <a:endParaRPr kumimoji="1" lang="ja-JP" altLang="en-US" dirty="0"/>
          </a:p>
        </p:txBody>
      </p:sp>
      <p:sp>
        <p:nvSpPr>
          <p:cNvPr id="3" name="スライド番号プレースホルダー 2"/>
          <p:cNvSpPr>
            <a:spLocks noGrp="1"/>
          </p:cNvSpPr>
          <p:nvPr>
            <p:ph type="sldNum" sz="quarter" idx="12"/>
          </p:nvPr>
        </p:nvSpPr>
        <p:spPr/>
        <p:txBody>
          <a:bodyPr/>
          <a:lstStyle/>
          <a:p>
            <a:fld id="{D407A031-D5DB-4019-B81D-326AC9F9DDDB}" type="slidenum">
              <a:rPr kumimoji="1" lang="ja-JP" altLang="en-US" smtClean="0"/>
              <a:pPr/>
              <a:t>4</a:t>
            </a:fld>
            <a:endParaRPr kumimoji="1" lang="ja-JP" altLang="en-US"/>
          </a:p>
        </p:txBody>
      </p:sp>
      <p:sp>
        <p:nvSpPr>
          <p:cNvPr id="4" name="コンテンツ プレースホルダー 3"/>
          <p:cNvSpPr>
            <a:spLocks noGrp="1"/>
          </p:cNvSpPr>
          <p:nvPr>
            <p:ph sz="quarter" idx="1"/>
          </p:nvPr>
        </p:nvSpPr>
        <p:spPr/>
        <p:txBody>
          <a:bodyPr/>
          <a:lstStyle/>
          <a:p>
            <a:r>
              <a:rPr kumimoji="1" lang="ja-JP" altLang="en-US" dirty="0"/>
              <a:t>モデル検査</a:t>
            </a:r>
            <a:endParaRPr kumimoji="1" lang="en-US" altLang="ja-JP" dirty="0"/>
          </a:p>
          <a:p>
            <a:pPr lvl="1"/>
            <a:r>
              <a:rPr lang="ja-JP" altLang="en-US" dirty="0"/>
              <a:t>古典的なモデル検査</a:t>
            </a:r>
            <a:endParaRPr lang="en-US" altLang="ja-JP" dirty="0"/>
          </a:p>
          <a:p>
            <a:pPr lvl="1"/>
            <a:r>
              <a:rPr kumimoji="1" lang="ja-JP" altLang="en-US" dirty="0"/>
              <a:t>コードレベルでのモデル検査</a:t>
            </a:r>
            <a:endParaRPr kumimoji="1" lang="en-US" altLang="ja-JP" dirty="0"/>
          </a:p>
          <a:p>
            <a:pPr lvl="1"/>
            <a:endParaRPr lang="en-US" altLang="ja-JP" dirty="0"/>
          </a:p>
          <a:p>
            <a:r>
              <a:rPr kumimoji="1" lang="ja-JP" altLang="en-US" dirty="0"/>
              <a:t>テスト</a:t>
            </a:r>
            <a:endParaRPr kumimoji="1" lang="en-US" altLang="ja-JP" dirty="0"/>
          </a:p>
          <a:p>
            <a:pPr lvl="1"/>
            <a:r>
              <a:rPr kumimoji="1" lang="ja-JP" altLang="en-US" dirty="0"/>
              <a:t>組み合わせテスト</a:t>
            </a:r>
          </a:p>
        </p:txBody>
      </p:sp>
      <p:sp>
        <p:nvSpPr>
          <p:cNvPr id="5" name="テキスト ボックス 4"/>
          <p:cNvSpPr txBox="1"/>
          <p:nvPr/>
        </p:nvSpPr>
        <p:spPr>
          <a:xfrm>
            <a:off x="6307291" y="1634837"/>
            <a:ext cx="902811"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2800" dirty="0">
                <a:latin typeface="小塚ゴシック Pro R" pitchFamily="34" charset="-128"/>
                <a:ea typeface="小塚ゴシック Pro R" pitchFamily="34" charset="-128"/>
              </a:rPr>
              <a:t>設計</a:t>
            </a:r>
          </a:p>
        </p:txBody>
      </p:sp>
      <p:sp>
        <p:nvSpPr>
          <p:cNvPr id="6" name="テキスト ボックス 5"/>
          <p:cNvSpPr txBox="1"/>
          <p:nvPr/>
        </p:nvSpPr>
        <p:spPr>
          <a:xfrm>
            <a:off x="6127754" y="2750480"/>
            <a:ext cx="1261884"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2800" dirty="0">
                <a:latin typeface="小塚ゴシック Pro R" pitchFamily="34" charset="-128"/>
                <a:ea typeface="小塚ゴシック Pro R" pitchFamily="34" charset="-128"/>
              </a:rPr>
              <a:t>コード</a:t>
            </a:r>
          </a:p>
        </p:txBody>
      </p:sp>
      <p:sp>
        <p:nvSpPr>
          <p:cNvPr id="7" name="テキスト ボックス 6"/>
          <p:cNvSpPr txBox="1"/>
          <p:nvPr/>
        </p:nvSpPr>
        <p:spPr>
          <a:xfrm>
            <a:off x="5948218" y="3866124"/>
            <a:ext cx="1620957"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2800" dirty="0">
                <a:latin typeface="小塚ゴシック Pro R" pitchFamily="34" charset="-128"/>
                <a:ea typeface="小塚ゴシック Pro R" pitchFamily="34" charset="-128"/>
              </a:rPr>
              <a:t>システム</a:t>
            </a:r>
          </a:p>
        </p:txBody>
      </p:sp>
      <p:sp>
        <p:nvSpPr>
          <p:cNvPr id="13" name="下矢印 12"/>
          <p:cNvSpPr/>
          <p:nvPr/>
        </p:nvSpPr>
        <p:spPr>
          <a:xfrm>
            <a:off x="6601678" y="2315723"/>
            <a:ext cx="314036" cy="2770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14" name="下矢印 13"/>
          <p:cNvSpPr/>
          <p:nvPr/>
        </p:nvSpPr>
        <p:spPr>
          <a:xfrm>
            <a:off x="6601678" y="3431366"/>
            <a:ext cx="314036" cy="2770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Tree>
    <p:extLst>
      <p:ext uri="{BB962C8B-B14F-4D97-AF65-F5344CB8AC3E}">
        <p14:creationId xmlns:p14="http://schemas.microsoft.com/office/powerpoint/2010/main" val="359212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組み合わせテスト</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2535073821"/>
              </p:ext>
            </p:extLst>
          </p:nvPr>
        </p:nvGraphicFramePr>
        <p:xfrm>
          <a:off x="4819650" y="1829732"/>
          <a:ext cx="3984008" cy="3708400"/>
        </p:xfrm>
        <a:graphic>
          <a:graphicData uri="http://schemas.openxmlformats.org/drawingml/2006/table">
            <a:tbl>
              <a:tblPr firstRow="1" bandRow="1">
                <a:tableStyleId>{5C22544A-7EE6-4342-B048-85BDC9FD1C3A}</a:tableStyleId>
              </a:tblPr>
              <a:tblGrid>
                <a:gridCol w="1076325">
                  <a:extLst>
                    <a:ext uri="{9D8B030D-6E8A-4147-A177-3AD203B41FA5}">
                      <a16:colId xmlns:a16="http://schemas.microsoft.com/office/drawing/2014/main" val="20000"/>
                    </a:ext>
                  </a:extLst>
                </a:gridCol>
                <a:gridCol w="915679">
                  <a:extLst>
                    <a:ext uri="{9D8B030D-6E8A-4147-A177-3AD203B41FA5}">
                      <a16:colId xmlns:a16="http://schemas.microsoft.com/office/drawing/2014/main" val="20001"/>
                    </a:ext>
                  </a:extLst>
                </a:gridCol>
                <a:gridCol w="996002">
                  <a:extLst>
                    <a:ext uri="{9D8B030D-6E8A-4147-A177-3AD203B41FA5}">
                      <a16:colId xmlns:a16="http://schemas.microsoft.com/office/drawing/2014/main" val="20002"/>
                    </a:ext>
                  </a:extLst>
                </a:gridCol>
                <a:gridCol w="996002">
                  <a:extLst>
                    <a:ext uri="{9D8B030D-6E8A-4147-A177-3AD203B41FA5}">
                      <a16:colId xmlns:a16="http://schemas.microsoft.com/office/drawing/2014/main" val="20003"/>
                    </a:ext>
                  </a:extLst>
                </a:gridCol>
              </a:tblGrid>
              <a:tr h="370840">
                <a:tc>
                  <a:txBody>
                    <a:bodyPr/>
                    <a:lstStyle/>
                    <a:p>
                      <a:endParaRPr kumimoji="1" lang="ja-JP" altLang="en-US" sz="1600" dirty="0">
                        <a:ea typeface="小塚ゴシック Pro R"/>
                      </a:endParaRPr>
                    </a:p>
                  </a:txBody>
                  <a:tcPr/>
                </a:tc>
                <a:tc>
                  <a:txBody>
                    <a:bodyPr/>
                    <a:lstStyle/>
                    <a:p>
                      <a:pPr algn="ctr"/>
                      <a:r>
                        <a:rPr kumimoji="1" lang="ja-JP" altLang="en-US" sz="1600" dirty="0">
                          <a:ea typeface="小塚ゴシック Pro R"/>
                        </a:rPr>
                        <a:t>サイズ</a:t>
                      </a:r>
                    </a:p>
                  </a:txBody>
                  <a:tcPr/>
                </a:tc>
                <a:tc>
                  <a:txBody>
                    <a:bodyPr/>
                    <a:lstStyle/>
                    <a:p>
                      <a:pPr algn="ctr"/>
                      <a:r>
                        <a:rPr kumimoji="1" lang="ja-JP" altLang="en-US" sz="1600" dirty="0">
                          <a:ea typeface="小塚ゴシック Pro R"/>
                        </a:rPr>
                        <a:t>トレイ</a:t>
                      </a:r>
                    </a:p>
                  </a:txBody>
                  <a:tcPr/>
                </a:tc>
                <a:tc>
                  <a:txBody>
                    <a:bodyPr/>
                    <a:lstStyle/>
                    <a:p>
                      <a:pPr algn="ctr"/>
                      <a:r>
                        <a:rPr kumimoji="1" lang="ja-JP" altLang="en-US" sz="1600" dirty="0">
                          <a:ea typeface="小塚ゴシック Pro R"/>
                        </a:rPr>
                        <a:t>通信</a:t>
                      </a:r>
                    </a:p>
                  </a:txBody>
                  <a:tcPr/>
                </a:tc>
                <a:extLst>
                  <a:ext uri="{0D108BD9-81ED-4DB2-BD59-A6C34878D82A}">
                    <a16:rowId xmlns:a16="http://schemas.microsoft.com/office/drawing/2014/main" val="10000"/>
                  </a:ext>
                </a:extLst>
              </a:tr>
              <a:tr h="370840">
                <a:tc>
                  <a:txBody>
                    <a:bodyPr/>
                    <a:lstStyle/>
                    <a:p>
                      <a:r>
                        <a:rPr kumimoji="1" lang="ja-JP" altLang="en-US" sz="1600" dirty="0">
                          <a:ea typeface="小塚ゴシック Pro R"/>
                        </a:rPr>
                        <a:t>テスト</a:t>
                      </a:r>
                      <a:r>
                        <a:rPr kumimoji="1" lang="en-US" altLang="ja-JP" sz="1600" dirty="0">
                          <a:ea typeface="小塚ゴシック Pro R"/>
                        </a:rPr>
                        <a:t>1</a:t>
                      </a:r>
                      <a:endParaRPr kumimoji="1" lang="ja-JP" altLang="en-US" sz="1600" dirty="0">
                        <a:ea typeface="小塚ゴシック Pro R"/>
                      </a:endParaRPr>
                    </a:p>
                  </a:txBody>
                  <a:tcPr/>
                </a:tc>
                <a:tc>
                  <a:txBody>
                    <a:bodyPr/>
                    <a:lstStyle/>
                    <a:p>
                      <a:pPr algn="ctr"/>
                      <a:r>
                        <a:rPr kumimoji="1" lang="en-US" altLang="ja-JP" sz="1600" dirty="0">
                          <a:ea typeface="小塚ゴシック Pro R"/>
                        </a:rPr>
                        <a:t>B4</a:t>
                      </a:r>
                      <a:endParaRPr kumimoji="1" lang="ja-JP" altLang="en-US" sz="1600" dirty="0">
                        <a:ea typeface="小塚ゴシック Pro R"/>
                      </a:endParaRPr>
                    </a:p>
                  </a:txBody>
                  <a:tcPr/>
                </a:tc>
                <a:tc>
                  <a:txBody>
                    <a:bodyPr/>
                    <a:lstStyle/>
                    <a:p>
                      <a:pPr algn="ctr"/>
                      <a:r>
                        <a:rPr kumimoji="1" lang="ja-JP" altLang="en-US" sz="1600" dirty="0">
                          <a:ea typeface="小塚ゴシック Pro R"/>
                        </a:rPr>
                        <a:t>トレイ１</a:t>
                      </a:r>
                    </a:p>
                  </a:txBody>
                  <a:tcPr/>
                </a:tc>
                <a:tc>
                  <a:txBody>
                    <a:bodyPr/>
                    <a:lstStyle/>
                    <a:p>
                      <a:pPr algn="ctr"/>
                      <a:r>
                        <a:rPr kumimoji="1" lang="en-US" altLang="ja-JP" sz="1600" dirty="0">
                          <a:ea typeface="小塚ゴシック Pro R"/>
                        </a:rPr>
                        <a:t>LAN</a:t>
                      </a:r>
                      <a:endParaRPr kumimoji="1" lang="ja-JP" altLang="en-US" sz="1600" dirty="0">
                        <a:ea typeface="小塚ゴシック Pro R"/>
                      </a:endParaRPr>
                    </a:p>
                  </a:txBody>
                  <a:tcPr/>
                </a:tc>
                <a:extLst>
                  <a:ext uri="{0D108BD9-81ED-4DB2-BD59-A6C34878D82A}">
                    <a16:rowId xmlns:a16="http://schemas.microsoft.com/office/drawing/2014/main" val="10001"/>
                  </a:ext>
                </a:extLst>
              </a:tr>
              <a:tr h="370840">
                <a:tc>
                  <a:txBody>
                    <a:bodyPr/>
                    <a:lstStyle/>
                    <a:p>
                      <a:r>
                        <a:rPr kumimoji="1" lang="ja-JP" altLang="en-US" sz="1600" dirty="0">
                          <a:ea typeface="小塚ゴシック Pro R"/>
                        </a:rPr>
                        <a:t>テスト</a:t>
                      </a:r>
                      <a:r>
                        <a:rPr kumimoji="1" lang="en-US" altLang="ja-JP" sz="1600" dirty="0">
                          <a:ea typeface="小塚ゴシック Pro R"/>
                        </a:rPr>
                        <a:t>2</a:t>
                      </a:r>
                      <a:endParaRPr kumimoji="1" lang="ja-JP" altLang="en-US" sz="1600" dirty="0">
                        <a:ea typeface="小塚ゴシック Pro R"/>
                      </a:endParaRPr>
                    </a:p>
                  </a:txBody>
                  <a:tcPr/>
                </a:tc>
                <a:tc>
                  <a:txBody>
                    <a:bodyPr/>
                    <a:lstStyle/>
                    <a:p>
                      <a:pPr algn="ctr"/>
                      <a:r>
                        <a:rPr kumimoji="1" lang="en-US" altLang="ja-JP" sz="1600" dirty="0">
                          <a:ea typeface="小塚ゴシック Pro R"/>
                        </a:rPr>
                        <a:t>A4</a:t>
                      </a:r>
                      <a:endParaRPr kumimoji="1" lang="ja-JP" altLang="en-US" sz="1600" dirty="0">
                        <a:ea typeface="小塚ゴシック Pro R"/>
                      </a:endParaRPr>
                    </a:p>
                  </a:txBody>
                  <a:tcPr/>
                </a:tc>
                <a:tc>
                  <a:txBody>
                    <a:bodyPr/>
                    <a:lstStyle/>
                    <a:p>
                      <a:pPr algn="ctr"/>
                      <a:r>
                        <a:rPr kumimoji="1" lang="ja-JP" altLang="en-US" sz="1600" dirty="0">
                          <a:ea typeface="小塚ゴシック Pro R"/>
                        </a:rPr>
                        <a:t>トレイ２</a:t>
                      </a:r>
                    </a:p>
                  </a:txBody>
                  <a:tcPr/>
                </a:tc>
                <a:tc>
                  <a:txBody>
                    <a:bodyPr/>
                    <a:lstStyle/>
                    <a:p>
                      <a:pPr algn="ctr"/>
                      <a:r>
                        <a:rPr kumimoji="1" lang="en-US" altLang="ja-JP" sz="1600" dirty="0">
                          <a:ea typeface="小塚ゴシック Pro R"/>
                        </a:rPr>
                        <a:t>USB</a:t>
                      </a:r>
                      <a:endParaRPr kumimoji="1" lang="ja-JP" altLang="en-US" sz="1600" dirty="0">
                        <a:ea typeface="小塚ゴシック Pro R"/>
                      </a:endParaRPr>
                    </a:p>
                  </a:txBody>
                  <a:tcPr/>
                </a:tc>
                <a:extLst>
                  <a:ext uri="{0D108BD9-81ED-4DB2-BD59-A6C34878D82A}">
                    <a16:rowId xmlns:a16="http://schemas.microsoft.com/office/drawing/2014/main" val="10002"/>
                  </a:ext>
                </a:extLst>
              </a:tr>
              <a:tr h="370840">
                <a:tc>
                  <a:txBody>
                    <a:bodyPr/>
                    <a:lstStyle/>
                    <a:p>
                      <a:r>
                        <a:rPr kumimoji="1" lang="ja-JP" altLang="en-US" sz="1600" dirty="0">
                          <a:ea typeface="小塚ゴシック Pro R"/>
                        </a:rPr>
                        <a:t>テスト</a:t>
                      </a:r>
                      <a:r>
                        <a:rPr kumimoji="1" lang="en-US" altLang="ja-JP" sz="1600" dirty="0">
                          <a:ea typeface="小塚ゴシック Pro R"/>
                        </a:rPr>
                        <a:t>3</a:t>
                      </a:r>
                      <a:endParaRPr kumimoji="1" lang="ja-JP" altLang="en-US" sz="1600" dirty="0">
                        <a:ea typeface="小塚ゴシック Pro R"/>
                      </a:endParaRPr>
                    </a:p>
                  </a:txBody>
                  <a:tcPr/>
                </a:tc>
                <a:tc>
                  <a:txBody>
                    <a:bodyPr/>
                    <a:lstStyle/>
                    <a:p>
                      <a:pPr algn="ctr"/>
                      <a:r>
                        <a:rPr kumimoji="1" lang="en-US" altLang="ja-JP" sz="1600" dirty="0">
                          <a:ea typeface="小塚ゴシック Pro R"/>
                        </a:rPr>
                        <a:t>B5</a:t>
                      </a:r>
                      <a:endParaRPr kumimoji="1" lang="ja-JP" altLang="en-US" sz="1600" dirty="0">
                        <a:ea typeface="小塚ゴシック Pro R"/>
                      </a:endParaRPr>
                    </a:p>
                  </a:txBody>
                  <a:tcPr/>
                </a:tc>
                <a:tc>
                  <a:txBody>
                    <a:bodyPr/>
                    <a:lstStyle/>
                    <a:p>
                      <a:pPr algn="ctr"/>
                      <a:r>
                        <a:rPr kumimoji="1" lang="ja-JP" altLang="en-US" sz="1600" dirty="0">
                          <a:ea typeface="小塚ゴシック Pro R"/>
                        </a:rPr>
                        <a:t>手差し</a:t>
                      </a:r>
                    </a:p>
                  </a:txBody>
                  <a:tcPr/>
                </a:tc>
                <a:tc>
                  <a:txBody>
                    <a:bodyPr/>
                    <a:lstStyle/>
                    <a:p>
                      <a:pPr algn="ctr"/>
                      <a:r>
                        <a:rPr kumimoji="1" lang="en-US" altLang="ja-JP" sz="1600" dirty="0" err="1">
                          <a:ea typeface="小塚ゴシック Pro R"/>
                        </a:rPr>
                        <a:t>Wifi</a:t>
                      </a:r>
                      <a:endParaRPr kumimoji="1" lang="ja-JP" altLang="en-US" sz="1600" dirty="0">
                        <a:ea typeface="小塚ゴシック Pro R"/>
                      </a:endParaRPr>
                    </a:p>
                  </a:txBody>
                  <a:tcPr/>
                </a:tc>
                <a:extLst>
                  <a:ext uri="{0D108BD9-81ED-4DB2-BD59-A6C34878D82A}">
                    <a16:rowId xmlns:a16="http://schemas.microsoft.com/office/drawing/2014/main" val="10003"/>
                  </a:ext>
                </a:extLst>
              </a:tr>
              <a:tr h="370840">
                <a:tc>
                  <a:txBody>
                    <a:bodyPr/>
                    <a:lstStyle/>
                    <a:p>
                      <a:r>
                        <a:rPr kumimoji="1" lang="ja-JP" altLang="en-US" sz="1600" dirty="0">
                          <a:ea typeface="小塚ゴシック Pro R"/>
                        </a:rPr>
                        <a:t>テスト</a:t>
                      </a:r>
                      <a:r>
                        <a:rPr kumimoji="1" lang="en-US" altLang="ja-JP" sz="1600" dirty="0">
                          <a:ea typeface="小塚ゴシック Pro R"/>
                        </a:rPr>
                        <a:t>4</a:t>
                      </a:r>
                      <a:endParaRPr kumimoji="1" lang="ja-JP" altLang="en-US" sz="1600" dirty="0">
                        <a:ea typeface="小塚ゴシック Pro R"/>
                      </a:endParaRPr>
                    </a:p>
                  </a:txBody>
                  <a:tcPr/>
                </a:tc>
                <a:tc>
                  <a:txBody>
                    <a:bodyPr/>
                    <a:lstStyle/>
                    <a:p>
                      <a:pPr algn="ctr"/>
                      <a:r>
                        <a:rPr kumimoji="1" lang="en-US" altLang="ja-JP" sz="1600" dirty="0">
                          <a:ea typeface="小塚ゴシック Pro R"/>
                        </a:rPr>
                        <a:t>B4</a:t>
                      </a:r>
                      <a:endParaRPr kumimoji="1" lang="ja-JP" altLang="en-US" sz="1600" dirty="0">
                        <a:ea typeface="小塚ゴシック Pro R"/>
                      </a:endParaRPr>
                    </a:p>
                  </a:txBody>
                  <a:tcPr/>
                </a:tc>
                <a:tc>
                  <a:txBody>
                    <a:bodyPr/>
                    <a:lstStyle/>
                    <a:p>
                      <a:pPr algn="ctr"/>
                      <a:r>
                        <a:rPr kumimoji="1" lang="ja-JP" altLang="en-US" sz="1600" dirty="0">
                          <a:ea typeface="小塚ゴシック Pro R"/>
                        </a:rPr>
                        <a:t>手差し</a:t>
                      </a:r>
                    </a:p>
                  </a:txBody>
                  <a:tcPr/>
                </a:tc>
                <a:tc>
                  <a:txBody>
                    <a:bodyPr/>
                    <a:lstStyle/>
                    <a:p>
                      <a:pPr algn="ctr"/>
                      <a:r>
                        <a:rPr kumimoji="1" lang="en-US" altLang="ja-JP" sz="1600" dirty="0">
                          <a:ea typeface="小塚ゴシック Pro R"/>
                        </a:rPr>
                        <a:t>USB</a:t>
                      </a:r>
                      <a:endParaRPr kumimoji="1" lang="ja-JP" altLang="en-US" sz="1600" dirty="0">
                        <a:ea typeface="小塚ゴシック Pro R"/>
                      </a:endParaRPr>
                    </a:p>
                  </a:txBody>
                  <a:tcPr/>
                </a:tc>
                <a:extLst>
                  <a:ext uri="{0D108BD9-81ED-4DB2-BD59-A6C34878D82A}">
                    <a16:rowId xmlns:a16="http://schemas.microsoft.com/office/drawing/2014/main" val="10004"/>
                  </a:ext>
                </a:extLst>
              </a:tr>
              <a:tr h="370840">
                <a:tc>
                  <a:txBody>
                    <a:bodyPr/>
                    <a:lstStyle/>
                    <a:p>
                      <a:r>
                        <a:rPr kumimoji="1" lang="ja-JP" altLang="en-US" sz="1600" dirty="0">
                          <a:ea typeface="小塚ゴシック Pro R"/>
                        </a:rPr>
                        <a:t>テスト</a:t>
                      </a:r>
                      <a:r>
                        <a:rPr kumimoji="1" lang="en-US" altLang="ja-JP" sz="1600" dirty="0">
                          <a:ea typeface="小塚ゴシック Pro R"/>
                        </a:rPr>
                        <a:t>5</a:t>
                      </a:r>
                      <a:endParaRPr kumimoji="1" lang="ja-JP" altLang="en-US" sz="1600" dirty="0">
                        <a:ea typeface="小塚ゴシック Pro R"/>
                      </a:endParaRPr>
                    </a:p>
                  </a:txBody>
                  <a:tcPr/>
                </a:tc>
                <a:tc>
                  <a:txBody>
                    <a:bodyPr/>
                    <a:lstStyle/>
                    <a:p>
                      <a:pPr algn="ctr"/>
                      <a:r>
                        <a:rPr kumimoji="1" lang="en-US" altLang="ja-JP" sz="1600" dirty="0">
                          <a:ea typeface="小塚ゴシック Pro R"/>
                        </a:rPr>
                        <a:t>A4</a:t>
                      </a:r>
                      <a:endParaRPr kumimoji="1" lang="ja-JP" altLang="en-US" sz="1600" dirty="0">
                        <a:ea typeface="小塚ゴシック Pro R"/>
                      </a:endParaRPr>
                    </a:p>
                  </a:txBody>
                  <a:tcPr/>
                </a:tc>
                <a:tc>
                  <a:txBody>
                    <a:bodyPr/>
                    <a:lstStyle/>
                    <a:p>
                      <a:pPr algn="ctr"/>
                      <a:r>
                        <a:rPr kumimoji="1" lang="ja-JP" altLang="en-US" sz="1600" dirty="0">
                          <a:ea typeface="小塚ゴシック Pro R"/>
                        </a:rPr>
                        <a:t>トレイ１</a:t>
                      </a:r>
                    </a:p>
                  </a:txBody>
                  <a:tcPr/>
                </a:tc>
                <a:tc>
                  <a:txBody>
                    <a:bodyPr/>
                    <a:lstStyle/>
                    <a:p>
                      <a:pPr algn="ctr"/>
                      <a:r>
                        <a:rPr kumimoji="1" lang="en-US" altLang="ja-JP" sz="1600" dirty="0" err="1">
                          <a:ea typeface="小塚ゴシック Pro R"/>
                        </a:rPr>
                        <a:t>Wifi</a:t>
                      </a:r>
                      <a:endParaRPr kumimoji="1" lang="ja-JP" altLang="en-US" sz="1600" dirty="0">
                        <a:ea typeface="小塚ゴシック Pro R"/>
                      </a:endParaRPr>
                    </a:p>
                  </a:txBody>
                  <a:tcPr/>
                </a:tc>
                <a:extLst>
                  <a:ext uri="{0D108BD9-81ED-4DB2-BD59-A6C34878D82A}">
                    <a16:rowId xmlns:a16="http://schemas.microsoft.com/office/drawing/2014/main" val="10005"/>
                  </a:ext>
                </a:extLst>
              </a:tr>
              <a:tr h="370840">
                <a:tc>
                  <a:txBody>
                    <a:bodyPr/>
                    <a:lstStyle/>
                    <a:p>
                      <a:r>
                        <a:rPr kumimoji="1" lang="ja-JP" altLang="en-US" sz="1600" dirty="0">
                          <a:ea typeface="小塚ゴシック Pro R"/>
                        </a:rPr>
                        <a:t>テスト</a:t>
                      </a:r>
                      <a:r>
                        <a:rPr kumimoji="1" lang="en-US" altLang="ja-JP" sz="1600" dirty="0">
                          <a:ea typeface="小塚ゴシック Pro R"/>
                        </a:rPr>
                        <a:t>6</a:t>
                      </a:r>
                      <a:endParaRPr kumimoji="1" lang="ja-JP" altLang="en-US" sz="1600" dirty="0">
                        <a:ea typeface="小塚ゴシック Pro R"/>
                      </a:endParaRPr>
                    </a:p>
                  </a:txBody>
                  <a:tcPr/>
                </a:tc>
                <a:tc>
                  <a:txBody>
                    <a:bodyPr/>
                    <a:lstStyle/>
                    <a:p>
                      <a:pPr algn="ctr"/>
                      <a:r>
                        <a:rPr kumimoji="1" lang="en-US" altLang="ja-JP" sz="1600" dirty="0">
                          <a:ea typeface="小塚ゴシック Pro R"/>
                        </a:rPr>
                        <a:t>B5</a:t>
                      </a:r>
                      <a:endParaRPr kumimoji="1" lang="ja-JP" altLang="en-US" sz="1600" dirty="0">
                        <a:ea typeface="小塚ゴシック Pro R"/>
                      </a:endParaRPr>
                    </a:p>
                  </a:txBody>
                  <a:tcPr/>
                </a:tc>
                <a:tc>
                  <a:txBody>
                    <a:bodyPr/>
                    <a:lstStyle/>
                    <a:p>
                      <a:pPr algn="ctr"/>
                      <a:r>
                        <a:rPr kumimoji="1" lang="ja-JP" altLang="en-US" sz="1600" dirty="0">
                          <a:ea typeface="小塚ゴシック Pro R"/>
                        </a:rPr>
                        <a:t>トレイ２</a:t>
                      </a:r>
                    </a:p>
                  </a:txBody>
                  <a:tcPr/>
                </a:tc>
                <a:tc>
                  <a:txBody>
                    <a:bodyPr/>
                    <a:lstStyle/>
                    <a:p>
                      <a:pPr algn="ctr"/>
                      <a:r>
                        <a:rPr kumimoji="1" lang="en-US" altLang="ja-JP" sz="1600" dirty="0">
                          <a:ea typeface="小塚ゴシック Pro R"/>
                        </a:rPr>
                        <a:t>LAN</a:t>
                      </a:r>
                      <a:endParaRPr kumimoji="1" lang="ja-JP" altLang="en-US" sz="1600" dirty="0">
                        <a:ea typeface="小塚ゴシック Pro R"/>
                      </a:endParaRPr>
                    </a:p>
                  </a:txBody>
                  <a:tcPr/>
                </a:tc>
                <a:extLst>
                  <a:ext uri="{0D108BD9-81ED-4DB2-BD59-A6C34878D82A}">
                    <a16:rowId xmlns:a16="http://schemas.microsoft.com/office/drawing/2014/main" val="10006"/>
                  </a:ext>
                </a:extLst>
              </a:tr>
              <a:tr h="370840">
                <a:tc>
                  <a:txBody>
                    <a:bodyPr/>
                    <a:lstStyle/>
                    <a:p>
                      <a:r>
                        <a:rPr kumimoji="1" lang="ja-JP" altLang="en-US" sz="1600" dirty="0">
                          <a:ea typeface="小塚ゴシック Pro R"/>
                        </a:rPr>
                        <a:t>テスト</a:t>
                      </a:r>
                      <a:r>
                        <a:rPr kumimoji="1" lang="en-US" altLang="ja-JP" sz="1600" dirty="0">
                          <a:ea typeface="小塚ゴシック Pro R"/>
                        </a:rPr>
                        <a:t>7</a:t>
                      </a:r>
                      <a:endParaRPr kumimoji="1" lang="ja-JP" altLang="en-US" sz="1600" dirty="0">
                        <a:ea typeface="小塚ゴシック Pro R"/>
                      </a:endParaRPr>
                    </a:p>
                  </a:txBody>
                  <a:tcPr/>
                </a:tc>
                <a:tc>
                  <a:txBody>
                    <a:bodyPr/>
                    <a:lstStyle/>
                    <a:p>
                      <a:pPr algn="ctr"/>
                      <a:r>
                        <a:rPr kumimoji="1" lang="en-US" altLang="ja-JP" sz="1600" dirty="0">
                          <a:ea typeface="小塚ゴシック Pro R"/>
                        </a:rPr>
                        <a:t>B4</a:t>
                      </a:r>
                      <a:endParaRPr kumimoji="1" lang="ja-JP" altLang="en-US" sz="1600" dirty="0">
                        <a:ea typeface="小塚ゴシック Pro R"/>
                      </a:endParaRPr>
                    </a:p>
                  </a:txBody>
                  <a:tcPr/>
                </a:tc>
                <a:tc>
                  <a:txBody>
                    <a:bodyPr/>
                    <a:lstStyle/>
                    <a:p>
                      <a:pPr algn="ctr"/>
                      <a:r>
                        <a:rPr kumimoji="1" lang="ja-JP" altLang="en-US" sz="1600" dirty="0">
                          <a:ea typeface="小塚ゴシック Pro R"/>
                        </a:rPr>
                        <a:t>トレイ２</a:t>
                      </a:r>
                    </a:p>
                  </a:txBody>
                  <a:tcPr/>
                </a:tc>
                <a:tc>
                  <a:txBody>
                    <a:bodyPr/>
                    <a:lstStyle/>
                    <a:p>
                      <a:pPr algn="ctr"/>
                      <a:r>
                        <a:rPr kumimoji="1" lang="en-US" altLang="ja-JP" sz="1600" dirty="0" err="1">
                          <a:ea typeface="小塚ゴシック Pro R"/>
                        </a:rPr>
                        <a:t>Wifi</a:t>
                      </a:r>
                      <a:endParaRPr kumimoji="1" lang="ja-JP" altLang="en-US" sz="1600" dirty="0">
                        <a:ea typeface="小塚ゴシック Pro R"/>
                      </a:endParaRPr>
                    </a:p>
                  </a:txBody>
                  <a:tcPr/>
                </a:tc>
                <a:extLst>
                  <a:ext uri="{0D108BD9-81ED-4DB2-BD59-A6C34878D82A}">
                    <a16:rowId xmlns:a16="http://schemas.microsoft.com/office/drawing/2014/main" val="10007"/>
                  </a:ext>
                </a:extLst>
              </a:tr>
              <a:tr h="370840">
                <a:tc>
                  <a:txBody>
                    <a:bodyPr/>
                    <a:lstStyle/>
                    <a:p>
                      <a:r>
                        <a:rPr kumimoji="1" lang="ja-JP" altLang="en-US" sz="1600" dirty="0">
                          <a:ea typeface="小塚ゴシック Pro R"/>
                        </a:rPr>
                        <a:t>テスト</a:t>
                      </a:r>
                      <a:r>
                        <a:rPr kumimoji="1" lang="en-US" altLang="ja-JP" sz="1600" dirty="0">
                          <a:ea typeface="小塚ゴシック Pro R"/>
                        </a:rPr>
                        <a:t>8</a:t>
                      </a:r>
                      <a:endParaRPr kumimoji="1" lang="ja-JP" altLang="en-US" sz="1600" dirty="0">
                        <a:ea typeface="小塚ゴシック Pro R"/>
                      </a:endParaRPr>
                    </a:p>
                  </a:txBody>
                  <a:tcPr/>
                </a:tc>
                <a:tc>
                  <a:txBody>
                    <a:bodyPr/>
                    <a:lstStyle/>
                    <a:p>
                      <a:pPr algn="ctr"/>
                      <a:r>
                        <a:rPr kumimoji="1" lang="en-US" altLang="ja-JP" sz="1600" dirty="0">
                          <a:ea typeface="小塚ゴシック Pro R"/>
                        </a:rPr>
                        <a:t>A4</a:t>
                      </a:r>
                      <a:endParaRPr kumimoji="1" lang="ja-JP" altLang="en-US" sz="1600" dirty="0">
                        <a:ea typeface="小塚ゴシック Pro R"/>
                      </a:endParaRPr>
                    </a:p>
                  </a:txBody>
                  <a:tcPr/>
                </a:tc>
                <a:tc>
                  <a:txBody>
                    <a:bodyPr/>
                    <a:lstStyle/>
                    <a:p>
                      <a:pPr algn="ctr"/>
                      <a:r>
                        <a:rPr kumimoji="1" lang="ja-JP" altLang="en-US" sz="1600" dirty="0">
                          <a:ea typeface="小塚ゴシック Pro R"/>
                        </a:rPr>
                        <a:t>手差し</a:t>
                      </a:r>
                    </a:p>
                  </a:txBody>
                  <a:tcPr/>
                </a:tc>
                <a:tc>
                  <a:txBody>
                    <a:bodyPr/>
                    <a:lstStyle/>
                    <a:p>
                      <a:pPr algn="ctr"/>
                      <a:r>
                        <a:rPr kumimoji="1" lang="en-US" altLang="ja-JP" sz="1600" dirty="0">
                          <a:ea typeface="小塚ゴシック Pro R"/>
                        </a:rPr>
                        <a:t>LAN</a:t>
                      </a:r>
                      <a:endParaRPr kumimoji="1" lang="ja-JP" altLang="en-US" sz="1600" dirty="0">
                        <a:ea typeface="小塚ゴシック Pro R"/>
                      </a:endParaRPr>
                    </a:p>
                  </a:txBody>
                  <a:tcPr/>
                </a:tc>
                <a:extLst>
                  <a:ext uri="{0D108BD9-81ED-4DB2-BD59-A6C34878D82A}">
                    <a16:rowId xmlns:a16="http://schemas.microsoft.com/office/drawing/2014/main" val="10008"/>
                  </a:ext>
                </a:extLst>
              </a:tr>
              <a:tr h="370840">
                <a:tc>
                  <a:txBody>
                    <a:bodyPr/>
                    <a:lstStyle/>
                    <a:p>
                      <a:r>
                        <a:rPr kumimoji="1" lang="ja-JP" altLang="en-US" sz="1600" dirty="0">
                          <a:ea typeface="小塚ゴシック Pro R"/>
                        </a:rPr>
                        <a:t>テスト</a:t>
                      </a:r>
                      <a:r>
                        <a:rPr kumimoji="1" lang="en-US" altLang="ja-JP" sz="1600" dirty="0">
                          <a:ea typeface="小塚ゴシック Pro R"/>
                        </a:rPr>
                        <a:t>9</a:t>
                      </a:r>
                      <a:endParaRPr kumimoji="1" lang="ja-JP" altLang="en-US" sz="1600" dirty="0">
                        <a:ea typeface="小塚ゴシック Pro R"/>
                      </a:endParaRPr>
                    </a:p>
                  </a:txBody>
                  <a:tcPr/>
                </a:tc>
                <a:tc>
                  <a:txBody>
                    <a:bodyPr/>
                    <a:lstStyle/>
                    <a:p>
                      <a:pPr algn="ctr"/>
                      <a:r>
                        <a:rPr kumimoji="1" lang="en-US" altLang="ja-JP" sz="1600" dirty="0">
                          <a:ea typeface="小塚ゴシック Pro R"/>
                        </a:rPr>
                        <a:t>B5</a:t>
                      </a:r>
                      <a:endParaRPr kumimoji="1" lang="ja-JP" altLang="en-US" sz="1600" dirty="0">
                        <a:ea typeface="小塚ゴシック Pro R"/>
                      </a:endParaRPr>
                    </a:p>
                  </a:txBody>
                  <a:tcPr/>
                </a:tc>
                <a:tc>
                  <a:txBody>
                    <a:bodyPr/>
                    <a:lstStyle/>
                    <a:p>
                      <a:pPr algn="ctr"/>
                      <a:r>
                        <a:rPr kumimoji="1" lang="ja-JP" altLang="en-US" sz="1600" dirty="0">
                          <a:ea typeface="小塚ゴシック Pro R"/>
                        </a:rPr>
                        <a:t>トレイ１</a:t>
                      </a:r>
                    </a:p>
                  </a:txBody>
                  <a:tcPr/>
                </a:tc>
                <a:tc>
                  <a:txBody>
                    <a:bodyPr/>
                    <a:lstStyle/>
                    <a:p>
                      <a:pPr algn="ctr"/>
                      <a:r>
                        <a:rPr kumimoji="1" lang="en-US" altLang="ja-JP" sz="1600" dirty="0">
                          <a:ea typeface="小塚ゴシック Pro R"/>
                        </a:rPr>
                        <a:t>USB</a:t>
                      </a:r>
                      <a:endParaRPr kumimoji="1" lang="ja-JP" altLang="en-US" sz="1600" dirty="0">
                        <a:ea typeface="小塚ゴシック Pro R"/>
                      </a:endParaRPr>
                    </a:p>
                  </a:txBody>
                  <a:tcPr/>
                </a:tc>
                <a:extLst>
                  <a:ext uri="{0D108BD9-81ED-4DB2-BD59-A6C34878D82A}">
                    <a16:rowId xmlns:a16="http://schemas.microsoft.com/office/drawing/2014/main" val="10009"/>
                  </a:ext>
                </a:extLst>
              </a:tr>
            </a:tbl>
          </a:graphicData>
        </a:graphic>
      </p:graphicFrame>
      <p:sp>
        <p:nvSpPr>
          <p:cNvPr id="3" name="テキスト ボックス 2"/>
          <p:cNvSpPr txBox="1"/>
          <p:nvPr/>
        </p:nvSpPr>
        <p:spPr>
          <a:xfrm>
            <a:off x="554182" y="1232178"/>
            <a:ext cx="7104830" cy="461665"/>
          </a:xfrm>
          <a:prstGeom prst="rect">
            <a:avLst/>
          </a:prstGeom>
          <a:noFill/>
        </p:spPr>
        <p:txBody>
          <a:bodyPr wrap="none" rtlCol="0">
            <a:spAutoFit/>
          </a:bodyPr>
          <a:lstStyle/>
          <a:p>
            <a:r>
              <a:rPr lang="ja-JP" altLang="en-US" sz="2400" dirty="0">
                <a:latin typeface="小塚ゴシック Pro R" pitchFamily="34" charset="-128"/>
                <a:ea typeface="小塚ゴシック Pro R" pitchFamily="34" charset="-128"/>
              </a:rPr>
              <a:t>機能</a:t>
            </a:r>
            <a:r>
              <a:rPr lang="en-US" altLang="ja-JP" sz="2400" dirty="0">
                <a:latin typeface="小塚ゴシック Pro R" pitchFamily="34" charset="-128"/>
                <a:ea typeface="小塚ゴシック Pro R" pitchFamily="34" charset="-128"/>
              </a:rPr>
              <a:t>/</a:t>
            </a:r>
            <a:r>
              <a:rPr lang="ja-JP" altLang="en-US" sz="2400" dirty="0">
                <a:latin typeface="小塚ゴシック Pro R" pitchFamily="34" charset="-128"/>
                <a:ea typeface="小塚ゴシック Pro R" pitchFamily="34" charset="-128"/>
              </a:rPr>
              <a:t>パラメータ値の組み合わせを網羅するテスト</a:t>
            </a:r>
            <a:endParaRPr kumimoji="1" lang="ja-JP" altLang="en-US" sz="2400" dirty="0">
              <a:latin typeface="小塚ゴシック Pro R" pitchFamily="34" charset="-128"/>
              <a:ea typeface="小塚ゴシック Pro R" pitchFamily="34" charset="-128"/>
            </a:endParaRPr>
          </a:p>
        </p:txBody>
      </p:sp>
      <p:sp>
        <p:nvSpPr>
          <p:cNvPr id="4" name="テキスト ボックス 3"/>
          <p:cNvSpPr txBox="1"/>
          <p:nvPr/>
        </p:nvSpPr>
        <p:spPr>
          <a:xfrm>
            <a:off x="4737184" y="5569501"/>
            <a:ext cx="4148940" cy="830997"/>
          </a:xfrm>
          <a:prstGeom prst="rect">
            <a:avLst/>
          </a:prstGeom>
          <a:noFill/>
        </p:spPr>
        <p:txBody>
          <a:bodyPr wrap="square" rtlCol="0">
            <a:spAutoFit/>
          </a:bodyPr>
          <a:lstStyle/>
          <a:p>
            <a:r>
              <a:rPr lang="ja-JP" altLang="en-US" sz="2400" spc="-100" dirty="0">
                <a:latin typeface="小塚ゴシック Pro R" pitchFamily="34" charset="-128"/>
                <a:ea typeface="小塚ゴシック Pro R" pitchFamily="34" charset="-128"/>
              </a:rPr>
              <a:t>テストケース９個ですべてのペアをテスト</a:t>
            </a:r>
            <a:r>
              <a:rPr lang="en-US" altLang="ja-JP" sz="2400" spc="-100" dirty="0">
                <a:latin typeface="小塚ゴシック Pro R" pitchFamily="34" charset="-128"/>
                <a:ea typeface="小塚ゴシック Pro R" pitchFamily="34" charset="-128"/>
              </a:rPr>
              <a:t>!</a:t>
            </a:r>
          </a:p>
        </p:txBody>
      </p:sp>
      <p:sp>
        <p:nvSpPr>
          <p:cNvPr id="5" name="スライド番号プレースホルダー 4"/>
          <p:cNvSpPr>
            <a:spLocks noGrp="1"/>
          </p:cNvSpPr>
          <p:nvPr>
            <p:ph type="sldNum" sz="quarter" idx="12"/>
          </p:nvPr>
        </p:nvSpPr>
        <p:spPr/>
        <p:txBody>
          <a:bodyPr/>
          <a:lstStyle/>
          <a:p>
            <a:fld id="{D407A031-D5DB-4019-B81D-326AC9F9DDDB}" type="slidenum">
              <a:rPr kumimoji="1" lang="ja-JP" altLang="en-US" smtClean="0"/>
              <a:pPr/>
              <a:t>5</a:t>
            </a:fld>
            <a:endParaRPr kumimoji="1" lang="ja-JP" altLang="en-US"/>
          </a:p>
        </p:txBody>
      </p:sp>
      <p:pic>
        <p:nvPicPr>
          <p:cNvPr id="10" name="Picture 2" descr="C:\Documents and Settings\t-tutiya\デスクトップ\080503_1020~01.JPG">
            <a:extLst>
              <a:ext uri="{FF2B5EF4-FFF2-40B4-BE49-F238E27FC236}">
                <a16:creationId xmlns:a16="http://schemas.microsoft.com/office/drawing/2014/main" id="{C886968C-9A64-4433-B6CE-2FBE03DABAAF}"/>
              </a:ext>
            </a:extLst>
          </p:cNvPr>
          <p:cNvPicPr>
            <a:picLocks noChangeAspect="1" noChangeArrowheads="1"/>
          </p:cNvPicPr>
          <p:nvPr/>
        </p:nvPicPr>
        <p:blipFill rotWithShape="1">
          <a:blip r:embed="rId3"/>
          <a:srcRect l="-2172" t="-8127" r="2172" b="25234"/>
          <a:stretch/>
        </p:blipFill>
        <p:spPr bwMode="auto">
          <a:xfrm>
            <a:off x="1261709" y="3844256"/>
            <a:ext cx="2192471" cy="2423194"/>
          </a:xfrm>
          <a:prstGeom prst="rect">
            <a:avLst/>
          </a:prstGeom>
          <a:noFill/>
        </p:spPr>
      </p:pic>
      <p:sp>
        <p:nvSpPr>
          <p:cNvPr id="7" name="テキスト ボックス 6">
            <a:extLst>
              <a:ext uri="{FF2B5EF4-FFF2-40B4-BE49-F238E27FC236}">
                <a16:creationId xmlns:a16="http://schemas.microsoft.com/office/drawing/2014/main" id="{634B75EE-E1BE-4F84-875B-4DB7987ACDA9}"/>
              </a:ext>
            </a:extLst>
          </p:cNvPr>
          <p:cNvSpPr txBox="1"/>
          <p:nvPr/>
        </p:nvSpPr>
        <p:spPr>
          <a:xfrm>
            <a:off x="457200" y="1930518"/>
            <a:ext cx="4434227" cy="2031325"/>
          </a:xfrm>
          <a:prstGeom prst="rect">
            <a:avLst/>
          </a:prstGeom>
          <a:noFill/>
        </p:spPr>
        <p:txBody>
          <a:bodyPr wrap="none" rtlCol="0">
            <a:spAutoFit/>
          </a:bodyPr>
          <a:lstStyle/>
          <a:p>
            <a:r>
              <a:rPr lang="ja-JP" altLang="en-US" dirty="0">
                <a:latin typeface="+mn-ea"/>
                <a:ea typeface="小塚ゴシック Pro R"/>
              </a:rPr>
              <a:t>例．コピー機のテスト</a:t>
            </a:r>
            <a:endParaRPr lang="en-US" altLang="ja-JP" dirty="0">
              <a:latin typeface="+mn-ea"/>
              <a:ea typeface="小塚ゴシック Pro R"/>
            </a:endParaRPr>
          </a:p>
          <a:p>
            <a:pPr marL="470916" indent="-342900">
              <a:buFont typeface="+mj-lt"/>
              <a:buAutoNum type="alphaLcPeriod"/>
            </a:pPr>
            <a:r>
              <a:rPr lang="ja-JP" altLang="en-US" dirty="0">
                <a:latin typeface="+mn-ea"/>
                <a:ea typeface="小塚ゴシック Pro R"/>
              </a:rPr>
              <a:t>印刷紙のサイズ </a:t>
            </a:r>
            <a:endParaRPr lang="en-US" altLang="ja-JP" dirty="0">
              <a:latin typeface="+mn-ea"/>
              <a:ea typeface="小塚ゴシック Pro R"/>
            </a:endParaRPr>
          </a:p>
          <a:p>
            <a:pPr marL="374904" lvl="1"/>
            <a:r>
              <a:rPr lang="en-US" altLang="ja-JP" dirty="0">
                <a:latin typeface="+mn-ea"/>
                <a:ea typeface="小塚ゴシック Pro R"/>
              </a:rPr>
              <a:t>(1) B4,</a:t>
            </a:r>
            <a:r>
              <a:rPr lang="ja-JP" altLang="en-US" dirty="0">
                <a:latin typeface="+mn-ea"/>
                <a:ea typeface="小塚ゴシック Pro R"/>
              </a:rPr>
              <a:t>  </a:t>
            </a:r>
            <a:r>
              <a:rPr lang="en-US" altLang="ja-JP" dirty="0">
                <a:latin typeface="+mn-ea"/>
                <a:ea typeface="小塚ゴシック Pro R"/>
              </a:rPr>
              <a:t>(2) A4, (3) B5</a:t>
            </a:r>
          </a:p>
          <a:p>
            <a:pPr marL="470916" indent="-342900">
              <a:buFont typeface="+mj-lt"/>
              <a:buAutoNum type="alphaLcPeriod"/>
            </a:pPr>
            <a:r>
              <a:rPr lang="ja-JP" altLang="en-US" dirty="0">
                <a:latin typeface="+mn-ea"/>
                <a:ea typeface="小塚ゴシック Pro R"/>
              </a:rPr>
              <a:t>トレイ</a:t>
            </a:r>
            <a:endParaRPr lang="en-US" altLang="ja-JP" dirty="0">
              <a:latin typeface="+mn-ea"/>
              <a:ea typeface="小塚ゴシック Pro R"/>
            </a:endParaRPr>
          </a:p>
          <a:p>
            <a:pPr marL="374904" lvl="1"/>
            <a:r>
              <a:rPr lang="en-US" altLang="ja-JP" dirty="0">
                <a:latin typeface="+mn-ea"/>
                <a:ea typeface="小塚ゴシック Pro R"/>
              </a:rPr>
              <a:t>(1)</a:t>
            </a:r>
            <a:r>
              <a:rPr lang="ja-JP" altLang="en-US" dirty="0">
                <a:latin typeface="+mn-ea"/>
                <a:ea typeface="小塚ゴシック Pro R"/>
              </a:rPr>
              <a:t>トレイ</a:t>
            </a:r>
            <a:r>
              <a:rPr lang="en-US" altLang="ja-JP" dirty="0">
                <a:latin typeface="+mn-ea"/>
                <a:ea typeface="小塚ゴシック Pro R"/>
              </a:rPr>
              <a:t>1,  (2)</a:t>
            </a:r>
            <a:r>
              <a:rPr lang="ja-JP" altLang="en-US" dirty="0">
                <a:latin typeface="+mn-ea"/>
                <a:ea typeface="小塚ゴシック Pro R"/>
              </a:rPr>
              <a:t>トレイ</a:t>
            </a:r>
            <a:r>
              <a:rPr lang="en-US" altLang="ja-JP" dirty="0">
                <a:latin typeface="+mn-ea"/>
                <a:ea typeface="小塚ゴシック Pro R"/>
              </a:rPr>
              <a:t>2,  (3)</a:t>
            </a:r>
            <a:r>
              <a:rPr lang="ja-JP" altLang="en-US" dirty="0">
                <a:latin typeface="+mn-ea"/>
                <a:ea typeface="小塚ゴシック Pro R"/>
              </a:rPr>
              <a:t>手差し</a:t>
            </a:r>
            <a:endParaRPr lang="en-US" altLang="ja-JP" dirty="0">
              <a:latin typeface="+mn-ea"/>
              <a:ea typeface="小塚ゴシック Pro R"/>
            </a:endParaRPr>
          </a:p>
          <a:p>
            <a:pPr marL="470916" indent="-342900">
              <a:buFont typeface="+mj-lt"/>
              <a:buAutoNum type="alphaLcPeriod"/>
            </a:pPr>
            <a:r>
              <a:rPr lang="ja-JP" altLang="en-US" dirty="0">
                <a:latin typeface="+mn-ea"/>
                <a:ea typeface="小塚ゴシック Pro R"/>
              </a:rPr>
              <a:t>通信方法</a:t>
            </a:r>
            <a:endParaRPr lang="en-US" altLang="ja-JP" dirty="0">
              <a:latin typeface="+mn-ea"/>
              <a:ea typeface="小塚ゴシック Pro R"/>
            </a:endParaRPr>
          </a:p>
          <a:p>
            <a:pPr marL="374904" lvl="1"/>
            <a:r>
              <a:rPr lang="en-US" altLang="ja-JP" dirty="0">
                <a:latin typeface="+mn-ea"/>
                <a:ea typeface="小塚ゴシック Pro R"/>
              </a:rPr>
              <a:t>(1) LAN, (2) USB, (3)</a:t>
            </a:r>
            <a:r>
              <a:rPr lang="en-US" altLang="ja-JP" dirty="0" err="1">
                <a:latin typeface="+mn-ea"/>
                <a:ea typeface="小塚ゴシック Pro R"/>
              </a:rPr>
              <a:t>Wifi</a:t>
            </a:r>
            <a:endParaRPr lang="en-US" altLang="ja-JP" dirty="0">
              <a:latin typeface="+mn-ea"/>
              <a:ea typeface="小塚ゴシック Pro R"/>
            </a:endParaRPr>
          </a:p>
        </p:txBody>
      </p:sp>
    </p:spTree>
    <p:extLst>
      <p:ext uri="{BB962C8B-B14F-4D97-AF65-F5344CB8AC3E}">
        <p14:creationId xmlns:p14="http://schemas.microsoft.com/office/powerpoint/2010/main" val="2331045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CIT-BACH</a:t>
            </a:r>
            <a:endParaRPr kumimoji="1" lang="ja-JP" altLang="en-US" dirty="0"/>
          </a:p>
        </p:txBody>
      </p:sp>
      <p:sp>
        <p:nvSpPr>
          <p:cNvPr id="3" name="スライド番号プレースホルダー 2"/>
          <p:cNvSpPr>
            <a:spLocks noGrp="1"/>
          </p:cNvSpPr>
          <p:nvPr>
            <p:ph type="sldNum" sz="quarter" idx="12"/>
          </p:nvPr>
        </p:nvSpPr>
        <p:spPr/>
        <p:txBody>
          <a:bodyPr/>
          <a:lstStyle/>
          <a:p>
            <a:fld id="{D407A031-D5DB-4019-B81D-326AC9F9DDDB}" type="slidenum">
              <a:rPr kumimoji="1" lang="ja-JP" altLang="en-US" smtClean="0"/>
              <a:pPr/>
              <a:t>6</a:t>
            </a:fld>
            <a:endParaRPr kumimoji="1" lang="ja-JP" altLang="en-US"/>
          </a:p>
        </p:txBody>
      </p:sp>
      <p:sp>
        <p:nvSpPr>
          <p:cNvPr id="4" name="コンテンツ プレースホルダー 3"/>
          <p:cNvSpPr>
            <a:spLocks noGrp="1"/>
          </p:cNvSpPr>
          <p:nvPr>
            <p:ph sz="quarter" idx="1"/>
          </p:nvPr>
        </p:nvSpPr>
        <p:spPr/>
        <p:txBody>
          <a:bodyPr>
            <a:normAutofit/>
          </a:bodyPr>
          <a:lstStyle/>
          <a:p>
            <a:r>
              <a:rPr lang="ja-JP" altLang="en-US" dirty="0"/>
              <a:t>組み合わせテスト用テストケース生成ツール</a:t>
            </a:r>
            <a:endParaRPr lang="en-US" altLang="ja-JP" dirty="0"/>
          </a:p>
          <a:p>
            <a:pPr lvl="1"/>
            <a:r>
              <a:rPr lang="en-US" altLang="ja-JP" dirty="0"/>
              <a:t>Java</a:t>
            </a:r>
          </a:p>
          <a:p>
            <a:pPr marL="228600" lvl="1">
              <a:spcBef>
                <a:spcPts val="1000"/>
              </a:spcBef>
            </a:pPr>
            <a:r>
              <a:rPr lang="ja-JP" altLang="en-US" dirty="0"/>
              <a:t>オープンソース</a:t>
            </a:r>
            <a:endParaRPr lang="en-GB" altLang="ja-JP" dirty="0"/>
          </a:p>
          <a:p>
            <a:pPr marL="685800" lvl="2">
              <a:spcBef>
                <a:spcPts val="1000"/>
              </a:spcBef>
            </a:pPr>
            <a:r>
              <a:rPr lang="en-GB" altLang="ja-JP" sz="1800" dirty="0"/>
              <a:t>https://ja.osdn.net/users/t-tutiya/</a:t>
            </a:r>
            <a:endParaRPr lang="en-US" altLang="ja-JP" dirty="0"/>
          </a:p>
          <a:p>
            <a:r>
              <a:rPr lang="en-US" altLang="ja-JP" dirty="0"/>
              <a:t>Excel, web</a:t>
            </a:r>
            <a:r>
              <a:rPr lang="ja-JP" altLang="en-US" dirty="0"/>
              <a:t>ベースのツールのバックエンドとしての実績</a:t>
            </a:r>
            <a:endParaRPr lang="en-US" altLang="ja-JP" dirty="0"/>
          </a:p>
          <a:p>
            <a:pPr lvl="1"/>
            <a:r>
              <a:rPr lang="en-US" altLang="ja-JP" dirty="0" err="1"/>
              <a:t>Qumias</a:t>
            </a:r>
            <a:r>
              <a:rPr lang="en-US" altLang="ja-JP" dirty="0"/>
              <a:t> </a:t>
            </a:r>
          </a:p>
          <a:p>
            <a:pPr lvl="1"/>
            <a:r>
              <a:rPr lang="en-US" altLang="ja-JP" dirty="0"/>
              <a:t>PICT-Master (</a:t>
            </a:r>
            <a:r>
              <a:rPr lang="en-US" altLang="ja-JP" dirty="0" err="1"/>
              <a:t>Ver</a:t>
            </a:r>
            <a:r>
              <a:rPr lang="en-US" altLang="ja-JP" dirty="0"/>
              <a:t> 6.0</a:t>
            </a:r>
            <a:r>
              <a:rPr lang="ja-JP" altLang="en-US" dirty="0"/>
              <a:t>以降</a:t>
            </a:r>
            <a:r>
              <a:rPr lang="en-US" altLang="ja-JP" dirty="0"/>
              <a:t>)</a:t>
            </a:r>
          </a:p>
          <a:p>
            <a:pPr lvl="1"/>
            <a:r>
              <a:rPr lang="en-US" altLang="ja-JP" dirty="0"/>
              <a:t>PICT-PAPP</a:t>
            </a:r>
          </a:p>
          <a:p>
            <a:pPr lvl="1"/>
            <a:r>
              <a:rPr lang="en-US" altLang="ja-JP" dirty="0" err="1"/>
              <a:t>Yactt</a:t>
            </a:r>
            <a:endParaRPr lang="en-US" altLang="ja-JP"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3271" y="3488118"/>
            <a:ext cx="3560844" cy="2868232"/>
          </a:xfrm>
          <a:prstGeom prst="rect">
            <a:avLst/>
          </a:prstGeom>
        </p:spPr>
      </p:pic>
    </p:spTree>
    <p:extLst>
      <p:ext uri="{BB962C8B-B14F-4D97-AF65-F5344CB8AC3E}">
        <p14:creationId xmlns:p14="http://schemas.microsoft.com/office/powerpoint/2010/main" val="1243311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448941-40F3-4350-8D31-20B67B3475F0}"/>
              </a:ext>
            </a:extLst>
          </p:cNvPr>
          <p:cNvSpPr>
            <a:spLocks noGrp="1"/>
          </p:cNvSpPr>
          <p:nvPr>
            <p:ph type="title"/>
          </p:nvPr>
        </p:nvSpPr>
        <p:spPr/>
        <p:txBody>
          <a:bodyPr>
            <a:normAutofit/>
          </a:bodyPr>
          <a:lstStyle/>
          <a:p>
            <a:r>
              <a:rPr lang="ja-JP" altLang="en-US" dirty="0"/>
              <a:t>モデル検査</a:t>
            </a:r>
            <a:r>
              <a:rPr lang="en-US" altLang="ja-JP" dirty="0"/>
              <a:t>(model checking)</a:t>
            </a:r>
            <a:r>
              <a:rPr lang="ja-JP" altLang="en-US" dirty="0"/>
              <a:t>の基本概念</a:t>
            </a:r>
            <a:endParaRPr kumimoji="1" lang="ja-JP" altLang="en-US" dirty="0"/>
          </a:p>
        </p:txBody>
      </p:sp>
      <p:sp>
        <p:nvSpPr>
          <p:cNvPr id="3" name="コンテンツ プレースホルダー 2">
            <a:extLst>
              <a:ext uri="{FF2B5EF4-FFF2-40B4-BE49-F238E27FC236}">
                <a16:creationId xmlns:a16="http://schemas.microsoft.com/office/drawing/2014/main" id="{F3918C6F-127A-42AF-84B7-28A0668DCC91}"/>
              </a:ext>
            </a:extLst>
          </p:cNvPr>
          <p:cNvSpPr>
            <a:spLocks noGrp="1"/>
          </p:cNvSpPr>
          <p:nvPr>
            <p:ph idx="1"/>
          </p:nvPr>
        </p:nvSpPr>
        <p:spPr/>
        <p:txBody>
          <a:bodyPr/>
          <a:lstStyle/>
          <a:p>
            <a:r>
              <a:rPr kumimoji="1" lang="ja-JP" altLang="en-US" dirty="0"/>
              <a:t>状態探索に基づく自動検証手法</a:t>
            </a:r>
            <a:endParaRPr kumimoji="1" lang="en-US" altLang="ja-JP" dirty="0"/>
          </a:p>
          <a:p>
            <a:pPr lvl="1"/>
            <a:r>
              <a:rPr lang="en-US" altLang="ja-JP" dirty="0">
                <a:solidFill>
                  <a:schemeClr val="tx1"/>
                </a:solidFill>
              </a:rPr>
              <a:t>Clarke</a:t>
            </a:r>
            <a:r>
              <a:rPr lang="ja-JP" altLang="en-US" dirty="0">
                <a:solidFill>
                  <a:schemeClr val="tx1"/>
                </a:solidFill>
              </a:rPr>
              <a:t>等によって</a:t>
            </a:r>
            <a:r>
              <a:rPr lang="en-US" altLang="ja-JP" dirty="0">
                <a:solidFill>
                  <a:schemeClr val="tx1"/>
                </a:solidFill>
              </a:rPr>
              <a:t>1980</a:t>
            </a:r>
            <a:r>
              <a:rPr lang="ja-JP" altLang="en-US" dirty="0">
                <a:solidFill>
                  <a:schemeClr val="tx1"/>
                </a:solidFill>
              </a:rPr>
              <a:t>年ころ開発</a:t>
            </a:r>
            <a:endParaRPr lang="en-US" altLang="ja-JP" dirty="0">
              <a:solidFill>
                <a:schemeClr val="tx1"/>
              </a:solidFill>
            </a:endParaRPr>
          </a:p>
          <a:p>
            <a:pPr lvl="1"/>
            <a:r>
              <a:rPr lang="ja-JP" altLang="en-US" dirty="0">
                <a:solidFill>
                  <a:schemeClr val="tx1"/>
                </a:solidFill>
              </a:rPr>
              <a:t>チューリング賞 </a:t>
            </a:r>
            <a:r>
              <a:rPr lang="en-US" altLang="ja-JP" dirty="0">
                <a:solidFill>
                  <a:schemeClr val="tx1"/>
                </a:solidFill>
              </a:rPr>
              <a:t>Clarke, Emerson, </a:t>
            </a:r>
            <a:r>
              <a:rPr lang="en-US" altLang="ja-JP" dirty="0" err="1">
                <a:solidFill>
                  <a:schemeClr val="tx1"/>
                </a:solidFill>
              </a:rPr>
              <a:t>Sifakis</a:t>
            </a:r>
            <a:r>
              <a:rPr lang="en-US" altLang="ja-JP" dirty="0">
                <a:solidFill>
                  <a:schemeClr val="tx1"/>
                </a:solidFill>
              </a:rPr>
              <a:t> (2007</a:t>
            </a:r>
            <a:r>
              <a:rPr lang="ja-JP" altLang="en-US" dirty="0">
                <a:solidFill>
                  <a:schemeClr val="tx1"/>
                </a:solidFill>
              </a:rPr>
              <a:t>年</a:t>
            </a:r>
            <a:r>
              <a:rPr lang="en-US" altLang="ja-JP" dirty="0">
                <a:solidFill>
                  <a:schemeClr val="tx1"/>
                </a:solidFill>
              </a:rPr>
              <a:t>)</a:t>
            </a:r>
            <a:endParaRPr kumimoji="1" lang="ja-JP" altLang="en-US" dirty="0">
              <a:solidFill>
                <a:schemeClr val="tx1"/>
              </a:solidFill>
            </a:endParaRPr>
          </a:p>
        </p:txBody>
      </p:sp>
      <p:sp>
        <p:nvSpPr>
          <p:cNvPr id="4" name="スライド番号プレースホルダー 3">
            <a:extLst>
              <a:ext uri="{FF2B5EF4-FFF2-40B4-BE49-F238E27FC236}">
                <a16:creationId xmlns:a16="http://schemas.microsoft.com/office/drawing/2014/main" id="{4726449C-C01D-42A4-8516-A325F83C1450}"/>
              </a:ext>
            </a:extLst>
          </p:cNvPr>
          <p:cNvSpPr>
            <a:spLocks noGrp="1"/>
          </p:cNvSpPr>
          <p:nvPr>
            <p:ph type="sldNum" sz="quarter" idx="12"/>
          </p:nvPr>
        </p:nvSpPr>
        <p:spPr/>
        <p:txBody>
          <a:bodyPr/>
          <a:lstStyle/>
          <a:p>
            <a:fld id="{FD8F493F-1947-47EE-B420-C6A93E8CEA81}" type="slidenum">
              <a:rPr kumimoji="1" lang="ja-JP" altLang="en-US" smtClean="0"/>
              <a:t>7</a:t>
            </a:fld>
            <a:endParaRPr kumimoji="1" lang="ja-JP" altLang="en-US"/>
          </a:p>
        </p:txBody>
      </p:sp>
      <p:pic>
        <p:nvPicPr>
          <p:cNvPr id="1026" name="Picture 2" descr="https://lh3.googleusercontent.com/rJQgZjlnDMvtCfl9KBcL-MQq4ddsCal1Lnmnd3gTRAKGPY43eQGAXjY0iCn4p91VJIvBD8ER_VCH5Em6zlqoWHkhYrEwsjXywWqDSYtMDL_dLsRNgmDQTN27ol1FMb3ZU4yWoKWBWmfgxmvt4_u6A99ZM6-Uq2sPX7rKFH20HXwlx0pEJaQx9ijJRbRsTjZ1Sf4CMYDnTZPECNWCU4gvEOIW9phcewTfyOA3ZpaoCZwmo5HXdnNWqf1NzLoU-f_SHBMFaiFVo1YYUIl2WIrMY91ngvBTPLsX-4uSPtddE747wtbcNyW_bbwQCmKskA2Ll2W6YRDFOS_WPP8bIWftmyeylHCbvxPRH6ZSjYA17GVLhK4QwqOjvcrvfY038RtCKdEnu3eL_cMjlTphppJaRsVjawM_KNpMfQYcmYM1T75bpindaH2O6VKsklzXSSTkivham3Auzi0willIHMY1IYBqGfiseV0NWz9hPXEJzfpTEjU60fLhQhq8z_KXKmp4DlbDgYpV5UqO6eyYHin6RG80lVY37duTXwOVEtsXTrYnOrPX-UOgaHEA4I7v8O0j0XBFVPYwiDdYAa62n03wPjR-LUSyXec3gW2fV1CtC6sOHDlvnx0CQF5OnrJrrtkxJa-jzved41KhinrAHA1KWSeRJPbmuPxud9xLQPPiMuVi6kM15fBJMdqvadWp4nA=w1983-h1487-no?authuser=0">
            <a:extLst>
              <a:ext uri="{FF2B5EF4-FFF2-40B4-BE49-F238E27FC236}">
                <a16:creationId xmlns:a16="http://schemas.microsoft.com/office/drawing/2014/main" id="{1DF76009-0CA2-4D3A-9F44-DDDB90DEE5DB}"/>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933832" y="2657038"/>
            <a:ext cx="4800600" cy="3599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91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CD0C39-075B-49A4-9D27-E55F66D79E69}"/>
              </a:ext>
            </a:extLst>
          </p:cNvPr>
          <p:cNvSpPr>
            <a:spLocks noGrp="1"/>
          </p:cNvSpPr>
          <p:nvPr>
            <p:ph type="title"/>
          </p:nvPr>
        </p:nvSpPr>
        <p:spPr/>
        <p:txBody>
          <a:bodyPr>
            <a:normAutofit fontScale="90000"/>
          </a:bodyPr>
          <a:lstStyle/>
          <a:p>
            <a:r>
              <a:rPr lang="ja-JP" altLang="en-US" dirty="0"/>
              <a:t>古典的なモデル検査の流れ</a:t>
            </a:r>
            <a:br>
              <a:rPr lang="en-US" altLang="ja-JP" dirty="0"/>
            </a:br>
            <a:r>
              <a:rPr lang="ja-JP" altLang="en-US" dirty="0"/>
              <a:t> </a:t>
            </a:r>
            <a:r>
              <a:rPr lang="en-US" altLang="ja-JP" dirty="0"/>
              <a:t>(</a:t>
            </a:r>
            <a:r>
              <a:rPr lang="ja-JP" altLang="en-US" dirty="0"/>
              <a:t>論理モデル検査</a:t>
            </a:r>
            <a:r>
              <a:rPr lang="en-US" altLang="ja-JP" dirty="0"/>
              <a:t>,</a:t>
            </a:r>
            <a:r>
              <a:rPr lang="ja-JP" altLang="en-US" dirty="0"/>
              <a:t> 例は</a:t>
            </a:r>
            <a:r>
              <a:rPr lang="en-US" altLang="ja-JP" dirty="0" err="1"/>
              <a:t>nuXmv</a:t>
            </a:r>
            <a:r>
              <a:rPr lang="ja-JP" altLang="en-US" dirty="0"/>
              <a:t>）</a:t>
            </a:r>
            <a:endParaRPr kumimoji="1" lang="ja-JP" altLang="en-US" dirty="0"/>
          </a:p>
        </p:txBody>
      </p:sp>
      <p:sp>
        <p:nvSpPr>
          <p:cNvPr id="3" name="スライド番号プレースホルダー 2">
            <a:extLst>
              <a:ext uri="{FF2B5EF4-FFF2-40B4-BE49-F238E27FC236}">
                <a16:creationId xmlns:a16="http://schemas.microsoft.com/office/drawing/2014/main" id="{647D78BA-730C-4345-9735-05C7DD0C4EC1}"/>
              </a:ext>
            </a:extLst>
          </p:cNvPr>
          <p:cNvSpPr>
            <a:spLocks noGrp="1"/>
          </p:cNvSpPr>
          <p:nvPr>
            <p:ph type="sldNum" sz="quarter" idx="12"/>
          </p:nvPr>
        </p:nvSpPr>
        <p:spPr/>
        <p:txBody>
          <a:bodyPr/>
          <a:lstStyle/>
          <a:p>
            <a:fld id="{D407A031-D5DB-4019-B81D-326AC9F9DDDB}" type="slidenum">
              <a:rPr kumimoji="1" lang="ja-JP" altLang="en-US" smtClean="0"/>
              <a:pPr/>
              <a:t>8</a:t>
            </a:fld>
            <a:endParaRPr kumimoji="1" lang="ja-JP" altLang="en-US"/>
          </a:p>
        </p:txBody>
      </p:sp>
      <p:sp>
        <p:nvSpPr>
          <p:cNvPr id="5" name="テキスト ボックス 4">
            <a:extLst>
              <a:ext uri="{FF2B5EF4-FFF2-40B4-BE49-F238E27FC236}">
                <a16:creationId xmlns:a16="http://schemas.microsoft.com/office/drawing/2014/main" id="{44927204-A4D2-458F-A622-241FA6398A10}"/>
              </a:ext>
            </a:extLst>
          </p:cNvPr>
          <p:cNvSpPr txBox="1"/>
          <p:nvPr/>
        </p:nvSpPr>
        <p:spPr>
          <a:xfrm>
            <a:off x="721652" y="1951751"/>
            <a:ext cx="2332690" cy="203132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ltLang="ja-JP" sz="1400" b="1" dirty="0">
                <a:latin typeface="Courier New" pitchFamily="49" charset="0"/>
              </a:rPr>
              <a:t>MODULE main</a:t>
            </a:r>
          </a:p>
          <a:p>
            <a:pPr>
              <a:defRPr/>
            </a:pPr>
            <a:r>
              <a:rPr lang="en-US" altLang="ja-JP" sz="1400" b="1" dirty="0">
                <a:latin typeface="Courier New" pitchFamily="49" charset="0"/>
              </a:rPr>
              <a:t>VAR </a:t>
            </a:r>
          </a:p>
          <a:p>
            <a:pPr>
              <a:defRPr/>
            </a:pPr>
            <a:r>
              <a:rPr lang="en-US" altLang="ja-JP" sz="1400" b="1" dirty="0">
                <a:latin typeface="Courier New" pitchFamily="49" charset="0"/>
              </a:rPr>
              <a:t>--  Process state</a:t>
            </a:r>
          </a:p>
          <a:p>
            <a:pPr>
              <a:defRPr/>
            </a:pPr>
            <a:r>
              <a:rPr lang="en-US" altLang="ja-JP" sz="1400" b="1" dirty="0">
                <a:latin typeface="Courier New" pitchFamily="49" charset="0"/>
              </a:rPr>
              <a:t>  x0 : {0, 1, 2, 3};</a:t>
            </a:r>
          </a:p>
          <a:p>
            <a:pPr>
              <a:defRPr/>
            </a:pPr>
            <a:r>
              <a:rPr lang="en-US" altLang="ja-JP" sz="1400" b="1" dirty="0">
                <a:latin typeface="Courier New" pitchFamily="49" charset="0"/>
              </a:rPr>
              <a:t>…</a:t>
            </a:r>
          </a:p>
          <a:p>
            <a:pPr>
              <a:defRPr/>
            </a:pPr>
            <a:r>
              <a:rPr lang="en-US" altLang="ja-JP" sz="1400" b="1" dirty="0">
                <a:latin typeface="Courier New" pitchFamily="49" charset="0"/>
              </a:rPr>
              <a:t>DEFINE</a:t>
            </a:r>
          </a:p>
          <a:p>
            <a:pPr>
              <a:defRPr/>
            </a:pPr>
            <a:r>
              <a:rPr lang="en-US" altLang="ja-JP" sz="1400" b="1" dirty="0">
                <a:latin typeface="Courier New" pitchFamily="49" charset="0"/>
              </a:rPr>
              <a:t>-- Round 4phi - 3:</a:t>
            </a:r>
          </a:p>
          <a:p>
            <a:pPr>
              <a:defRPr/>
            </a:pPr>
            <a:r>
              <a:rPr lang="en-US" altLang="ja-JP" sz="1400" b="1" dirty="0">
                <a:latin typeface="Courier New" pitchFamily="49" charset="0"/>
              </a:rPr>
              <a:t>  fx3_0 := x0; </a:t>
            </a:r>
          </a:p>
          <a:p>
            <a:pPr>
              <a:defRPr/>
            </a:pPr>
            <a:r>
              <a:rPr lang="en-US" altLang="ja-JP" sz="1400" b="1" dirty="0">
                <a:latin typeface="Courier New" pitchFamily="49" charset="0"/>
              </a:rPr>
              <a:t>…</a:t>
            </a:r>
          </a:p>
        </p:txBody>
      </p:sp>
      <p:sp>
        <p:nvSpPr>
          <p:cNvPr id="6" name="テキスト ボックス 5">
            <a:extLst>
              <a:ext uri="{FF2B5EF4-FFF2-40B4-BE49-F238E27FC236}">
                <a16:creationId xmlns:a16="http://schemas.microsoft.com/office/drawing/2014/main" id="{2304A475-C2A4-4DC4-850D-F8673881EFF9}"/>
              </a:ext>
            </a:extLst>
          </p:cNvPr>
          <p:cNvSpPr txBox="1"/>
          <p:nvPr/>
        </p:nvSpPr>
        <p:spPr>
          <a:xfrm>
            <a:off x="612648" y="1285875"/>
            <a:ext cx="2262158" cy="646331"/>
          </a:xfrm>
          <a:prstGeom prst="rect">
            <a:avLst/>
          </a:prstGeom>
          <a:noFill/>
        </p:spPr>
        <p:txBody>
          <a:bodyPr wrap="none" rtlCol="0">
            <a:spAutoFit/>
          </a:bodyPr>
          <a:lstStyle/>
          <a:p>
            <a:r>
              <a:rPr lang="ja-JP" altLang="en-US" dirty="0">
                <a:latin typeface="小塚ゴシック Pro R" pitchFamily="34" charset="-128"/>
                <a:ea typeface="小塚ゴシック Pro R" pitchFamily="34" charset="-128"/>
              </a:rPr>
              <a:t>設計・アルゴリズム</a:t>
            </a:r>
            <a:endParaRPr lang="en-US" altLang="ja-JP" dirty="0">
              <a:latin typeface="小塚ゴシック Pro R" pitchFamily="34" charset="-128"/>
              <a:ea typeface="小塚ゴシック Pro R" pitchFamily="34" charset="-128"/>
            </a:endParaRPr>
          </a:p>
          <a:p>
            <a:r>
              <a:rPr kumimoji="1" lang="en-US" altLang="ja-JP" dirty="0">
                <a:latin typeface="小塚ゴシック Pro R" pitchFamily="34" charset="-128"/>
                <a:ea typeface="小塚ゴシック Pro R" pitchFamily="34" charset="-128"/>
              </a:rPr>
              <a:t>(</a:t>
            </a:r>
            <a:r>
              <a:rPr kumimoji="1" lang="ja-JP" altLang="en-US" dirty="0">
                <a:latin typeface="小塚ゴシック Pro R" pitchFamily="34" charset="-128"/>
                <a:ea typeface="小塚ゴシック Pro R" pitchFamily="34" charset="-128"/>
              </a:rPr>
              <a:t>専用の言語で記述</a:t>
            </a:r>
            <a:r>
              <a:rPr kumimoji="1" lang="en-US" altLang="ja-JP" dirty="0">
                <a:latin typeface="小塚ゴシック Pro R" pitchFamily="34" charset="-128"/>
                <a:ea typeface="小塚ゴシック Pro R" pitchFamily="34" charset="-128"/>
              </a:rPr>
              <a:t>)</a:t>
            </a:r>
            <a:endParaRPr kumimoji="1" lang="ja-JP" altLang="en-US" dirty="0">
              <a:latin typeface="小塚ゴシック Pro R" pitchFamily="34" charset="-128"/>
              <a:ea typeface="小塚ゴシック Pro R" pitchFamily="34" charset="-128"/>
            </a:endParaRPr>
          </a:p>
        </p:txBody>
      </p:sp>
      <p:sp>
        <p:nvSpPr>
          <p:cNvPr id="7" name="テキスト ボックス 6">
            <a:extLst>
              <a:ext uri="{FF2B5EF4-FFF2-40B4-BE49-F238E27FC236}">
                <a16:creationId xmlns:a16="http://schemas.microsoft.com/office/drawing/2014/main" id="{9C5E2C23-4647-431F-A975-3E74E9753FDD}"/>
              </a:ext>
            </a:extLst>
          </p:cNvPr>
          <p:cNvSpPr txBox="1"/>
          <p:nvPr/>
        </p:nvSpPr>
        <p:spPr>
          <a:xfrm>
            <a:off x="612648" y="4187507"/>
            <a:ext cx="2672526" cy="646331"/>
          </a:xfrm>
          <a:prstGeom prst="rect">
            <a:avLst/>
          </a:prstGeom>
          <a:noFill/>
        </p:spPr>
        <p:txBody>
          <a:bodyPr wrap="none" rtlCol="0">
            <a:spAutoFit/>
          </a:bodyPr>
          <a:lstStyle/>
          <a:p>
            <a:r>
              <a:rPr lang="ja-JP" altLang="en-US" dirty="0">
                <a:latin typeface="小塚ゴシック Pro R" pitchFamily="34" charset="-128"/>
                <a:ea typeface="小塚ゴシック Pro R" pitchFamily="34" charset="-128"/>
              </a:rPr>
              <a:t>調べたい性質</a:t>
            </a:r>
            <a:endParaRPr lang="en-US" altLang="ja-JP" dirty="0">
              <a:latin typeface="小塚ゴシック Pro R" pitchFamily="34" charset="-128"/>
              <a:ea typeface="小塚ゴシック Pro R" pitchFamily="34" charset="-128"/>
            </a:endParaRPr>
          </a:p>
          <a:p>
            <a:r>
              <a:rPr kumimoji="1" lang="en-US" altLang="ja-JP" dirty="0">
                <a:latin typeface="小塚ゴシック Pro R" pitchFamily="34" charset="-128"/>
                <a:ea typeface="小塚ゴシック Pro R" pitchFamily="34" charset="-128"/>
              </a:rPr>
              <a:t>(</a:t>
            </a:r>
            <a:r>
              <a:rPr lang="ja-JP" altLang="en-US" dirty="0">
                <a:latin typeface="小塚ゴシック Pro R" pitchFamily="34" charset="-128"/>
                <a:ea typeface="小塚ゴシック Pro R" pitchFamily="34" charset="-128"/>
              </a:rPr>
              <a:t>時相論理式などで</a:t>
            </a:r>
            <a:r>
              <a:rPr kumimoji="1" lang="ja-JP" altLang="en-US" dirty="0">
                <a:latin typeface="小塚ゴシック Pro R" pitchFamily="34" charset="-128"/>
                <a:ea typeface="小塚ゴシック Pro R" pitchFamily="34" charset="-128"/>
              </a:rPr>
              <a:t>記述</a:t>
            </a:r>
            <a:r>
              <a:rPr kumimoji="1" lang="en-US" altLang="ja-JP" dirty="0">
                <a:latin typeface="小塚ゴシック Pro R" pitchFamily="34" charset="-128"/>
                <a:ea typeface="小塚ゴシック Pro R" pitchFamily="34" charset="-128"/>
              </a:rPr>
              <a:t>)</a:t>
            </a:r>
            <a:endParaRPr kumimoji="1" lang="ja-JP" altLang="en-US" dirty="0">
              <a:latin typeface="小塚ゴシック Pro R" pitchFamily="34" charset="-128"/>
              <a:ea typeface="小塚ゴシック Pro R" pitchFamily="34" charset="-128"/>
            </a:endParaRPr>
          </a:p>
        </p:txBody>
      </p:sp>
      <p:sp>
        <p:nvSpPr>
          <p:cNvPr id="8" name="テキスト ボックス 7">
            <a:extLst>
              <a:ext uri="{FF2B5EF4-FFF2-40B4-BE49-F238E27FC236}">
                <a16:creationId xmlns:a16="http://schemas.microsoft.com/office/drawing/2014/main" id="{4D498E05-4751-4EE0-BEA6-3D62DB7537E9}"/>
              </a:ext>
            </a:extLst>
          </p:cNvPr>
          <p:cNvSpPr txBox="1"/>
          <p:nvPr/>
        </p:nvSpPr>
        <p:spPr>
          <a:xfrm>
            <a:off x="713585" y="4925159"/>
            <a:ext cx="2153154"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fr-FR" altLang="ja-JP" sz="1400" b="1" dirty="0">
                <a:latin typeface="Courier New" pitchFamily="49" charset="0"/>
              </a:rPr>
              <a:t>SPEC AG agreement</a:t>
            </a:r>
            <a:endParaRPr lang="en-US" altLang="ja-JP" sz="1400" b="1" dirty="0">
              <a:latin typeface="Courier New" pitchFamily="49" charset="0"/>
            </a:endParaRPr>
          </a:p>
        </p:txBody>
      </p:sp>
      <p:sp>
        <p:nvSpPr>
          <p:cNvPr id="9" name="矢印: 右 8">
            <a:extLst>
              <a:ext uri="{FF2B5EF4-FFF2-40B4-BE49-F238E27FC236}">
                <a16:creationId xmlns:a16="http://schemas.microsoft.com/office/drawing/2014/main" id="{6C754700-5152-4480-BFBC-59179BA5C018}"/>
              </a:ext>
            </a:extLst>
          </p:cNvPr>
          <p:cNvSpPr/>
          <p:nvPr/>
        </p:nvSpPr>
        <p:spPr>
          <a:xfrm>
            <a:off x="3922399" y="4227212"/>
            <a:ext cx="733425" cy="600075"/>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87B91953-8CAC-4670-B48D-C8072922A624}"/>
              </a:ext>
            </a:extLst>
          </p:cNvPr>
          <p:cNvSpPr txBox="1"/>
          <p:nvPr/>
        </p:nvSpPr>
        <p:spPr>
          <a:xfrm>
            <a:off x="5929949" y="1665408"/>
            <a:ext cx="2661601"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altLang="ja-JP" sz="1400" b="1" dirty="0">
                <a:latin typeface="Courier New" pitchFamily="49" charset="0"/>
              </a:rPr>
              <a:t>-- specification AG agreement  is true</a:t>
            </a:r>
          </a:p>
        </p:txBody>
      </p:sp>
      <p:sp>
        <p:nvSpPr>
          <p:cNvPr id="12" name="Line 64">
            <a:extLst>
              <a:ext uri="{FF2B5EF4-FFF2-40B4-BE49-F238E27FC236}">
                <a16:creationId xmlns:a16="http://schemas.microsoft.com/office/drawing/2014/main" id="{AB9F25C7-F9ED-4D35-8577-4FAFE74F222F}"/>
              </a:ext>
            </a:extLst>
          </p:cNvPr>
          <p:cNvSpPr>
            <a:spLocks noChangeShapeType="1"/>
          </p:cNvSpPr>
          <p:nvPr/>
        </p:nvSpPr>
        <p:spPr bwMode="auto">
          <a:xfrm>
            <a:off x="3778887" y="2705516"/>
            <a:ext cx="542925" cy="6365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13" name="Line 65">
            <a:extLst>
              <a:ext uri="{FF2B5EF4-FFF2-40B4-BE49-F238E27FC236}">
                <a16:creationId xmlns:a16="http://schemas.microsoft.com/office/drawing/2014/main" id="{280E3811-A421-40B8-A7FE-3C5F686CBE46}"/>
              </a:ext>
            </a:extLst>
          </p:cNvPr>
          <p:cNvSpPr>
            <a:spLocks noChangeShapeType="1"/>
          </p:cNvSpPr>
          <p:nvPr/>
        </p:nvSpPr>
        <p:spPr bwMode="auto">
          <a:xfrm>
            <a:off x="3778887" y="2705516"/>
            <a:ext cx="533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14" name="Line 66">
            <a:extLst>
              <a:ext uri="{FF2B5EF4-FFF2-40B4-BE49-F238E27FC236}">
                <a16:creationId xmlns:a16="http://schemas.microsoft.com/office/drawing/2014/main" id="{AAF46B33-5BB8-4806-BDDF-4A610A706390}"/>
              </a:ext>
            </a:extLst>
          </p:cNvPr>
          <p:cNvSpPr>
            <a:spLocks noChangeShapeType="1"/>
          </p:cNvSpPr>
          <p:nvPr/>
        </p:nvSpPr>
        <p:spPr bwMode="auto">
          <a:xfrm>
            <a:off x="3285174" y="2705516"/>
            <a:ext cx="279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15" name="Line 67">
            <a:extLst>
              <a:ext uri="{FF2B5EF4-FFF2-40B4-BE49-F238E27FC236}">
                <a16:creationId xmlns:a16="http://schemas.microsoft.com/office/drawing/2014/main" id="{16405128-8AFF-47B6-9A66-AFC82F2BC488}"/>
              </a:ext>
            </a:extLst>
          </p:cNvPr>
          <p:cNvSpPr>
            <a:spLocks noChangeShapeType="1"/>
          </p:cNvSpPr>
          <p:nvPr/>
        </p:nvSpPr>
        <p:spPr bwMode="auto">
          <a:xfrm>
            <a:off x="3285174" y="2999203"/>
            <a:ext cx="279400" cy="3429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16" name="Line 68">
            <a:extLst>
              <a:ext uri="{FF2B5EF4-FFF2-40B4-BE49-F238E27FC236}">
                <a16:creationId xmlns:a16="http://schemas.microsoft.com/office/drawing/2014/main" id="{F2A062A3-87EE-4840-8A42-01EF0F3BA43E}"/>
              </a:ext>
            </a:extLst>
          </p:cNvPr>
          <p:cNvSpPr>
            <a:spLocks noChangeShapeType="1"/>
          </p:cNvSpPr>
          <p:nvPr/>
        </p:nvSpPr>
        <p:spPr bwMode="auto">
          <a:xfrm>
            <a:off x="3791587" y="3432591"/>
            <a:ext cx="533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cxnSp>
        <p:nvCxnSpPr>
          <p:cNvPr id="17" name="AutoShape 69">
            <a:extLst>
              <a:ext uri="{FF2B5EF4-FFF2-40B4-BE49-F238E27FC236}">
                <a16:creationId xmlns:a16="http://schemas.microsoft.com/office/drawing/2014/main" id="{30F5723E-A364-4063-B3C0-EA72810E365F}"/>
              </a:ext>
            </a:extLst>
          </p:cNvPr>
          <p:cNvCxnSpPr>
            <a:cxnSpLocks noChangeShapeType="1"/>
            <a:stCxn id="27" idx="4"/>
            <a:endCxn id="27" idx="6"/>
          </p:cNvCxnSpPr>
          <p:nvPr/>
        </p:nvCxnSpPr>
        <p:spPr bwMode="auto">
          <a:xfrm rot="5400000" flipH="1" flipV="1">
            <a:off x="4502787" y="3445291"/>
            <a:ext cx="188912" cy="188912"/>
          </a:xfrm>
          <a:prstGeom prst="curvedConnector4">
            <a:avLst>
              <a:gd name="adj1" fmla="val -115968"/>
              <a:gd name="adj2" fmla="val 215968"/>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Line 70">
            <a:extLst>
              <a:ext uri="{FF2B5EF4-FFF2-40B4-BE49-F238E27FC236}">
                <a16:creationId xmlns:a16="http://schemas.microsoft.com/office/drawing/2014/main" id="{36D4DE4E-317F-4E3D-A7DE-E0AC855DCA9C}"/>
              </a:ext>
            </a:extLst>
          </p:cNvPr>
          <p:cNvSpPr>
            <a:spLocks noChangeShapeType="1"/>
          </p:cNvSpPr>
          <p:nvPr/>
        </p:nvSpPr>
        <p:spPr bwMode="auto">
          <a:xfrm>
            <a:off x="4502787" y="2705516"/>
            <a:ext cx="438150" cy="2936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19" name="Line 71">
            <a:extLst>
              <a:ext uri="{FF2B5EF4-FFF2-40B4-BE49-F238E27FC236}">
                <a16:creationId xmlns:a16="http://schemas.microsoft.com/office/drawing/2014/main" id="{D1F22971-EBC2-434F-BCFF-6116BCAA1EFF}"/>
              </a:ext>
            </a:extLst>
          </p:cNvPr>
          <p:cNvSpPr>
            <a:spLocks noChangeShapeType="1"/>
          </p:cNvSpPr>
          <p:nvPr/>
        </p:nvSpPr>
        <p:spPr bwMode="auto">
          <a:xfrm flipV="1">
            <a:off x="4502787" y="3121441"/>
            <a:ext cx="438150" cy="3238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20" name="Line 72">
            <a:extLst>
              <a:ext uri="{FF2B5EF4-FFF2-40B4-BE49-F238E27FC236}">
                <a16:creationId xmlns:a16="http://schemas.microsoft.com/office/drawing/2014/main" id="{441946D7-849E-43E5-B6D0-D70D000209D5}"/>
              </a:ext>
            </a:extLst>
          </p:cNvPr>
          <p:cNvSpPr>
            <a:spLocks noChangeShapeType="1"/>
          </p:cNvSpPr>
          <p:nvPr/>
        </p:nvSpPr>
        <p:spPr bwMode="auto">
          <a:xfrm>
            <a:off x="3764599" y="3445291"/>
            <a:ext cx="309563" cy="33496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21" name="Line 73">
            <a:extLst>
              <a:ext uri="{FF2B5EF4-FFF2-40B4-BE49-F238E27FC236}">
                <a16:creationId xmlns:a16="http://schemas.microsoft.com/office/drawing/2014/main" id="{5C80C140-709F-4533-937B-F9D4DB252537}"/>
              </a:ext>
            </a:extLst>
          </p:cNvPr>
          <p:cNvSpPr>
            <a:spLocks noChangeShapeType="1"/>
          </p:cNvSpPr>
          <p:nvPr/>
        </p:nvSpPr>
        <p:spPr bwMode="auto">
          <a:xfrm>
            <a:off x="5128262" y="3067466"/>
            <a:ext cx="346075" cy="2936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22" name="Line 74">
            <a:extLst>
              <a:ext uri="{FF2B5EF4-FFF2-40B4-BE49-F238E27FC236}">
                <a16:creationId xmlns:a16="http://schemas.microsoft.com/office/drawing/2014/main" id="{12CD9506-855E-4FC8-ACCB-7B2702F27845}"/>
              </a:ext>
            </a:extLst>
          </p:cNvPr>
          <p:cNvSpPr>
            <a:spLocks noChangeShapeType="1"/>
          </p:cNvSpPr>
          <p:nvPr/>
        </p:nvSpPr>
        <p:spPr bwMode="auto">
          <a:xfrm flipV="1">
            <a:off x="5128262" y="2705516"/>
            <a:ext cx="346075" cy="2936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23" name="Line 75">
            <a:extLst>
              <a:ext uri="{FF2B5EF4-FFF2-40B4-BE49-F238E27FC236}">
                <a16:creationId xmlns:a16="http://schemas.microsoft.com/office/drawing/2014/main" id="{BE0FBE7D-8D49-4CF0-8990-CB7479DE0716}"/>
              </a:ext>
            </a:extLst>
          </p:cNvPr>
          <p:cNvSpPr>
            <a:spLocks noChangeShapeType="1"/>
          </p:cNvSpPr>
          <p:nvPr/>
        </p:nvSpPr>
        <p:spPr bwMode="auto">
          <a:xfrm flipH="1">
            <a:off x="3458212" y="3445291"/>
            <a:ext cx="247650" cy="33496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24" name="Oval 76">
            <a:extLst>
              <a:ext uri="{FF2B5EF4-FFF2-40B4-BE49-F238E27FC236}">
                <a16:creationId xmlns:a16="http://schemas.microsoft.com/office/drawing/2014/main" id="{1C0502CC-55C0-44E5-9A42-FD6F3BB88779}"/>
              </a:ext>
            </a:extLst>
          </p:cNvPr>
          <p:cNvSpPr>
            <a:spLocks noChangeArrowheads="1"/>
          </p:cNvSpPr>
          <p:nvPr/>
        </p:nvSpPr>
        <p:spPr bwMode="auto">
          <a:xfrm>
            <a:off x="3564574" y="2495966"/>
            <a:ext cx="360363" cy="360362"/>
          </a:xfrm>
          <a:prstGeom prst="ellipse">
            <a:avLst/>
          </a:prstGeom>
          <a:solidFill>
            <a:schemeClr val="bg1"/>
          </a:solidFill>
          <a:ln w="19050" algn="ctr">
            <a:solidFill>
              <a:schemeClr val="tx1"/>
            </a:solidFill>
            <a:round/>
            <a:headEnd/>
            <a:tailEnd/>
          </a:ln>
        </p:spPr>
        <p:txBody>
          <a:bodyPr wrap="none" lIns="90000" tIns="46800" rIns="90000" bIns="46800"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 name="Oval 77">
            <a:extLst>
              <a:ext uri="{FF2B5EF4-FFF2-40B4-BE49-F238E27FC236}">
                <a16:creationId xmlns:a16="http://schemas.microsoft.com/office/drawing/2014/main" id="{E27E21FB-E4D8-44F5-BF7E-66428A47440D}"/>
              </a:ext>
            </a:extLst>
          </p:cNvPr>
          <p:cNvSpPr>
            <a:spLocks noChangeArrowheads="1"/>
          </p:cNvSpPr>
          <p:nvPr/>
        </p:nvSpPr>
        <p:spPr bwMode="auto">
          <a:xfrm>
            <a:off x="4321812" y="2494378"/>
            <a:ext cx="360362" cy="360363"/>
          </a:xfrm>
          <a:prstGeom prst="ellipse">
            <a:avLst/>
          </a:prstGeom>
          <a:solidFill>
            <a:schemeClr val="bg1"/>
          </a:solidFill>
          <a:ln w="19050" algn="ctr">
            <a:solidFill>
              <a:schemeClr val="tx1"/>
            </a:solidFill>
            <a:round/>
            <a:headEnd/>
            <a:tailEnd/>
          </a:ln>
        </p:spPr>
        <p:txBody>
          <a:bodyPr wrap="none" lIns="90000" tIns="46800" rIns="90000" bIns="46800"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 name="Oval 78">
            <a:extLst>
              <a:ext uri="{FF2B5EF4-FFF2-40B4-BE49-F238E27FC236}">
                <a16:creationId xmlns:a16="http://schemas.microsoft.com/office/drawing/2014/main" id="{A4769D14-1166-4C3B-A8CD-85D210CAF0B3}"/>
              </a:ext>
            </a:extLst>
          </p:cNvPr>
          <p:cNvSpPr>
            <a:spLocks noChangeArrowheads="1"/>
          </p:cNvSpPr>
          <p:nvPr/>
        </p:nvSpPr>
        <p:spPr bwMode="auto">
          <a:xfrm>
            <a:off x="3556637" y="3264316"/>
            <a:ext cx="360362" cy="360362"/>
          </a:xfrm>
          <a:prstGeom prst="ellipse">
            <a:avLst/>
          </a:prstGeom>
          <a:solidFill>
            <a:schemeClr val="bg1"/>
          </a:solidFill>
          <a:ln w="19050" algn="ctr">
            <a:solidFill>
              <a:schemeClr val="tx1"/>
            </a:solidFill>
            <a:round/>
            <a:headEnd/>
            <a:tailEnd/>
          </a:ln>
        </p:spPr>
        <p:txBody>
          <a:bodyPr wrap="none" lIns="90000" tIns="46800" rIns="90000" bIns="46800"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 name="Oval 79">
            <a:extLst>
              <a:ext uri="{FF2B5EF4-FFF2-40B4-BE49-F238E27FC236}">
                <a16:creationId xmlns:a16="http://schemas.microsoft.com/office/drawing/2014/main" id="{2F197BB2-86D1-4DC4-B6C0-01A8991A4968}"/>
              </a:ext>
            </a:extLst>
          </p:cNvPr>
          <p:cNvSpPr>
            <a:spLocks noChangeArrowheads="1"/>
          </p:cNvSpPr>
          <p:nvPr/>
        </p:nvSpPr>
        <p:spPr bwMode="auto">
          <a:xfrm>
            <a:off x="4321812" y="3264316"/>
            <a:ext cx="360362" cy="360362"/>
          </a:xfrm>
          <a:prstGeom prst="ellipse">
            <a:avLst/>
          </a:prstGeom>
          <a:solidFill>
            <a:schemeClr val="bg1"/>
          </a:solidFill>
          <a:ln w="19050" algn="ctr">
            <a:solidFill>
              <a:schemeClr val="tx1"/>
            </a:solidFill>
            <a:round/>
            <a:headEnd/>
            <a:tailEnd/>
          </a:ln>
        </p:spPr>
        <p:txBody>
          <a:bodyPr wrap="none" lIns="90000" tIns="46800" rIns="90000" bIns="46800"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 name="Oval 80">
            <a:extLst>
              <a:ext uri="{FF2B5EF4-FFF2-40B4-BE49-F238E27FC236}">
                <a16:creationId xmlns:a16="http://schemas.microsoft.com/office/drawing/2014/main" id="{C039B424-DD5F-475F-9238-2DBFAD3CFFA2}"/>
              </a:ext>
            </a:extLst>
          </p:cNvPr>
          <p:cNvSpPr>
            <a:spLocks noChangeArrowheads="1"/>
          </p:cNvSpPr>
          <p:nvPr/>
        </p:nvSpPr>
        <p:spPr bwMode="auto">
          <a:xfrm>
            <a:off x="4940937" y="2854741"/>
            <a:ext cx="360362" cy="360362"/>
          </a:xfrm>
          <a:prstGeom prst="ellipse">
            <a:avLst/>
          </a:prstGeom>
          <a:solidFill>
            <a:schemeClr val="bg1"/>
          </a:solidFill>
          <a:ln w="19050" algn="ctr">
            <a:solidFill>
              <a:schemeClr val="tx1"/>
            </a:solidFill>
            <a:round/>
            <a:headEnd/>
            <a:tailEnd/>
          </a:ln>
        </p:spPr>
        <p:txBody>
          <a:bodyPr wrap="none" lIns="90000" tIns="46800" rIns="90000" bIns="46800"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 name="テキスト ボックス 29">
            <a:extLst>
              <a:ext uri="{FF2B5EF4-FFF2-40B4-BE49-F238E27FC236}">
                <a16:creationId xmlns:a16="http://schemas.microsoft.com/office/drawing/2014/main" id="{B0ABA915-6327-49CB-B216-0BA3F234827D}"/>
              </a:ext>
            </a:extLst>
          </p:cNvPr>
          <p:cNvSpPr txBox="1"/>
          <p:nvPr/>
        </p:nvSpPr>
        <p:spPr>
          <a:xfrm>
            <a:off x="5929949" y="3076744"/>
            <a:ext cx="2661601"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altLang="ja-JP" sz="1400" b="1" dirty="0">
                <a:latin typeface="Courier New" pitchFamily="49" charset="0"/>
              </a:rPr>
              <a:t>-- specification AG agreement  is false</a:t>
            </a:r>
          </a:p>
          <a:p>
            <a:pPr>
              <a:defRPr/>
            </a:pPr>
            <a:r>
              <a:rPr lang="en-US" altLang="ja-JP" sz="1400" b="1" dirty="0">
                <a:latin typeface="Courier New" pitchFamily="49" charset="0"/>
              </a:rPr>
              <a:t>-- as demonstrated by the following execution sequence</a:t>
            </a:r>
          </a:p>
          <a:p>
            <a:pPr>
              <a:defRPr/>
            </a:pPr>
            <a:r>
              <a:rPr lang="en-US" altLang="ja-JP" sz="1400" b="1" dirty="0">
                <a:latin typeface="Courier New" pitchFamily="49" charset="0"/>
              </a:rPr>
              <a:t>Trace Description: AG Only counterexample</a:t>
            </a:r>
          </a:p>
          <a:p>
            <a:pPr>
              <a:defRPr/>
            </a:pPr>
            <a:r>
              <a:rPr lang="en-US" altLang="ja-JP" sz="1400" b="1" dirty="0">
                <a:latin typeface="Courier New" pitchFamily="49" charset="0"/>
              </a:rPr>
              <a:t>Trace Type: Counterexample</a:t>
            </a:r>
          </a:p>
          <a:p>
            <a:pPr>
              <a:defRPr/>
            </a:pPr>
            <a:r>
              <a:rPr lang="en-US" altLang="ja-JP" sz="1400" b="1" dirty="0">
                <a:latin typeface="Courier New" pitchFamily="49" charset="0"/>
              </a:rPr>
              <a:t>  -&gt; State: 1.1 &lt;-</a:t>
            </a:r>
          </a:p>
          <a:p>
            <a:pPr>
              <a:defRPr/>
            </a:pPr>
            <a:r>
              <a:rPr lang="en-US" altLang="ja-JP" sz="1400" b="1" dirty="0">
                <a:latin typeface="Courier New" pitchFamily="49" charset="0"/>
              </a:rPr>
              <a:t>    x0 = 1</a:t>
            </a:r>
          </a:p>
          <a:p>
            <a:pPr>
              <a:defRPr/>
            </a:pPr>
            <a:r>
              <a:rPr lang="en-US" altLang="ja-JP" sz="1400" b="1" dirty="0">
                <a:latin typeface="Courier New" pitchFamily="49" charset="0"/>
              </a:rPr>
              <a:t>    x1 = 0</a:t>
            </a:r>
          </a:p>
          <a:p>
            <a:pPr>
              <a:defRPr/>
            </a:pPr>
            <a:r>
              <a:rPr lang="en-US" altLang="ja-JP" sz="1400" b="1" dirty="0">
                <a:latin typeface="Courier New" pitchFamily="49" charset="0"/>
              </a:rPr>
              <a:t>    x2 = 1</a:t>
            </a:r>
          </a:p>
          <a:p>
            <a:pPr>
              <a:defRPr/>
            </a:pPr>
            <a:r>
              <a:rPr lang="en-US" altLang="ja-JP" sz="1400" b="1" dirty="0">
                <a:latin typeface="Courier New" pitchFamily="49" charset="0"/>
              </a:rPr>
              <a:t>    vote0 = -1</a:t>
            </a:r>
          </a:p>
          <a:p>
            <a:pPr>
              <a:defRPr/>
            </a:pPr>
            <a:r>
              <a:rPr lang="en-US" altLang="ja-JP" sz="1400" b="1" dirty="0">
                <a:latin typeface="Courier New" pitchFamily="49" charset="0"/>
              </a:rPr>
              <a:t>    vote1 = -1</a:t>
            </a:r>
          </a:p>
          <a:p>
            <a:pPr>
              <a:defRPr/>
            </a:pPr>
            <a:r>
              <a:rPr lang="en-US" altLang="ja-JP" sz="1400" b="1" dirty="0">
                <a:latin typeface="Courier New" pitchFamily="49" charset="0"/>
              </a:rPr>
              <a:t>…</a:t>
            </a:r>
          </a:p>
        </p:txBody>
      </p:sp>
      <p:sp>
        <p:nvSpPr>
          <p:cNvPr id="31" name="テキスト ボックス 30">
            <a:extLst>
              <a:ext uri="{FF2B5EF4-FFF2-40B4-BE49-F238E27FC236}">
                <a16:creationId xmlns:a16="http://schemas.microsoft.com/office/drawing/2014/main" id="{88829F64-85F0-478D-A63F-5A049FAD53B4}"/>
              </a:ext>
            </a:extLst>
          </p:cNvPr>
          <p:cNvSpPr txBox="1"/>
          <p:nvPr/>
        </p:nvSpPr>
        <p:spPr>
          <a:xfrm>
            <a:off x="5858826" y="1285875"/>
            <a:ext cx="2262158" cy="369332"/>
          </a:xfrm>
          <a:prstGeom prst="rect">
            <a:avLst/>
          </a:prstGeom>
          <a:noFill/>
        </p:spPr>
        <p:txBody>
          <a:bodyPr wrap="none" rtlCol="0">
            <a:spAutoFit/>
          </a:bodyPr>
          <a:lstStyle/>
          <a:p>
            <a:r>
              <a:rPr lang="ja-JP" altLang="en-US" dirty="0">
                <a:latin typeface="小塚ゴシック Pro R" pitchFamily="34" charset="-128"/>
                <a:ea typeface="小塚ゴシック Pro R" pitchFamily="34" charset="-128"/>
              </a:rPr>
              <a:t>性質が成り立つ場合</a:t>
            </a:r>
            <a:endParaRPr lang="en-US" altLang="ja-JP" dirty="0">
              <a:latin typeface="小塚ゴシック Pro R" pitchFamily="34" charset="-128"/>
              <a:ea typeface="小塚ゴシック Pro R" pitchFamily="34" charset="-128"/>
            </a:endParaRPr>
          </a:p>
        </p:txBody>
      </p:sp>
      <p:sp>
        <p:nvSpPr>
          <p:cNvPr id="32" name="テキスト ボックス 31">
            <a:extLst>
              <a:ext uri="{FF2B5EF4-FFF2-40B4-BE49-F238E27FC236}">
                <a16:creationId xmlns:a16="http://schemas.microsoft.com/office/drawing/2014/main" id="{22FA5FD5-92B1-461A-85E2-D655A90197D8}"/>
              </a:ext>
            </a:extLst>
          </p:cNvPr>
          <p:cNvSpPr txBox="1"/>
          <p:nvPr/>
        </p:nvSpPr>
        <p:spPr>
          <a:xfrm>
            <a:off x="5858826" y="2435964"/>
            <a:ext cx="2723823" cy="646331"/>
          </a:xfrm>
          <a:prstGeom prst="rect">
            <a:avLst/>
          </a:prstGeom>
          <a:noFill/>
        </p:spPr>
        <p:txBody>
          <a:bodyPr wrap="none" rtlCol="0">
            <a:spAutoFit/>
          </a:bodyPr>
          <a:lstStyle/>
          <a:p>
            <a:r>
              <a:rPr lang="ja-JP" altLang="en-US" dirty="0">
                <a:latin typeface="小塚ゴシック Pro R" pitchFamily="34" charset="-128"/>
                <a:ea typeface="小塚ゴシック Pro R" pitchFamily="34" charset="-128"/>
              </a:rPr>
              <a:t>性質が成りたたない場合</a:t>
            </a:r>
            <a:endParaRPr lang="en-US" altLang="ja-JP" dirty="0">
              <a:latin typeface="小塚ゴシック Pro R" pitchFamily="34" charset="-128"/>
              <a:ea typeface="小塚ゴシック Pro R" pitchFamily="34" charset="-128"/>
            </a:endParaRPr>
          </a:p>
          <a:p>
            <a:r>
              <a:rPr lang="ja-JP" altLang="en-US" dirty="0">
                <a:latin typeface="小塚ゴシック Pro R" pitchFamily="34" charset="-128"/>
                <a:ea typeface="小塚ゴシック Pro R" pitchFamily="34" charset="-128"/>
              </a:rPr>
              <a:t>（反例）</a:t>
            </a:r>
            <a:endParaRPr lang="en-US" altLang="ja-JP" dirty="0">
              <a:latin typeface="小塚ゴシック Pro R" pitchFamily="34" charset="-128"/>
              <a:ea typeface="小塚ゴシック Pro R" pitchFamily="34" charset="-128"/>
            </a:endParaRPr>
          </a:p>
        </p:txBody>
      </p:sp>
      <p:sp>
        <p:nvSpPr>
          <p:cNvPr id="33" name="テキスト ボックス 32">
            <a:extLst>
              <a:ext uri="{FF2B5EF4-FFF2-40B4-BE49-F238E27FC236}">
                <a16:creationId xmlns:a16="http://schemas.microsoft.com/office/drawing/2014/main" id="{7B20463A-EFA3-4C4F-B74A-B021AE0F0CBA}"/>
              </a:ext>
            </a:extLst>
          </p:cNvPr>
          <p:cNvSpPr txBox="1"/>
          <p:nvPr/>
        </p:nvSpPr>
        <p:spPr>
          <a:xfrm>
            <a:off x="3705862" y="3891298"/>
            <a:ext cx="1107996" cy="369332"/>
          </a:xfrm>
          <a:prstGeom prst="rect">
            <a:avLst/>
          </a:prstGeom>
          <a:noFill/>
        </p:spPr>
        <p:txBody>
          <a:bodyPr wrap="none" rtlCol="0">
            <a:spAutoFit/>
          </a:bodyPr>
          <a:lstStyle/>
          <a:p>
            <a:r>
              <a:rPr kumimoji="1" lang="ja-JP" altLang="en-US" dirty="0">
                <a:latin typeface="小塚ゴシック Pro R" pitchFamily="34" charset="-128"/>
                <a:ea typeface="小塚ゴシック Pro R" pitchFamily="34" charset="-128"/>
              </a:rPr>
              <a:t>状態探索</a:t>
            </a:r>
          </a:p>
        </p:txBody>
      </p:sp>
      <p:sp>
        <p:nvSpPr>
          <p:cNvPr id="34" name="テキスト ボックス 33">
            <a:extLst>
              <a:ext uri="{FF2B5EF4-FFF2-40B4-BE49-F238E27FC236}">
                <a16:creationId xmlns:a16="http://schemas.microsoft.com/office/drawing/2014/main" id="{42EA7575-C2B5-4ED2-9583-BA33D5F47B96}"/>
              </a:ext>
            </a:extLst>
          </p:cNvPr>
          <p:cNvSpPr txBox="1"/>
          <p:nvPr/>
        </p:nvSpPr>
        <p:spPr>
          <a:xfrm>
            <a:off x="631816" y="5627535"/>
            <a:ext cx="5045083" cy="646331"/>
          </a:xfrm>
          <a:prstGeom prst="rect">
            <a:avLst/>
          </a:prstGeom>
          <a:noFill/>
        </p:spPr>
        <p:txBody>
          <a:bodyPr wrap="square" rtlCol="0">
            <a:spAutoFit/>
          </a:bodyPr>
          <a:lstStyle/>
          <a:p>
            <a:r>
              <a:rPr lang="ja-JP" altLang="en-US" dirty="0">
                <a:latin typeface="小塚ゴシック Pro R" pitchFamily="34" charset="-128"/>
                <a:ea typeface="小塚ゴシック Pro R" pitchFamily="34" charset="-128"/>
              </a:rPr>
              <a:t>名前の由来：設計・アルゴリズムが，論理式が意図している世界（モデル）となっているか？</a:t>
            </a:r>
            <a:endParaRPr kumimoji="1" lang="ja-JP" altLang="en-US" dirty="0">
              <a:latin typeface="小塚ゴシック Pro R" pitchFamily="34" charset="-128"/>
              <a:ea typeface="小塚ゴシック Pro R" pitchFamily="34" charset="-128"/>
            </a:endParaRPr>
          </a:p>
        </p:txBody>
      </p:sp>
    </p:spTree>
    <p:extLst>
      <p:ext uri="{BB962C8B-B14F-4D97-AF65-F5344CB8AC3E}">
        <p14:creationId xmlns:p14="http://schemas.microsoft.com/office/powerpoint/2010/main" val="3705899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CD0C39-075B-49A4-9D27-E55F66D79E69}"/>
              </a:ext>
            </a:extLst>
          </p:cNvPr>
          <p:cNvSpPr>
            <a:spLocks noGrp="1"/>
          </p:cNvSpPr>
          <p:nvPr>
            <p:ph type="title"/>
          </p:nvPr>
        </p:nvSpPr>
        <p:spPr/>
        <p:txBody>
          <a:bodyPr>
            <a:normAutofit/>
          </a:bodyPr>
          <a:lstStyle/>
          <a:p>
            <a:r>
              <a:rPr lang="ja-JP" altLang="en-US" dirty="0"/>
              <a:t>広い意味でのモデル検査</a:t>
            </a:r>
            <a:endParaRPr kumimoji="1" lang="ja-JP" altLang="en-US" dirty="0"/>
          </a:p>
        </p:txBody>
      </p:sp>
      <p:sp>
        <p:nvSpPr>
          <p:cNvPr id="3" name="スライド番号プレースホルダー 2">
            <a:extLst>
              <a:ext uri="{FF2B5EF4-FFF2-40B4-BE49-F238E27FC236}">
                <a16:creationId xmlns:a16="http://schemas.microsoft.com/office/drawing/2014/main" id="{647D78BA-730C-4345-9735-05C7DD0C4EC1}"/>
              </a:ext>
            </a:extLst>
          </p:cNvPr>
          <p:cNvSpPr>
            <a:spLocks noGrp="1"/>
          </p:cNvSpPr>
          <p:nvPr>
            <p:ph type="sldNum" sz="quarter" idx="12"/>
          </p:nvPr>
        </p:nvSpPr>
        <p:spPr/>
        <p:txBody>
          <a:bodyPr/>
          <a:lstStyle/>
          <a:p>
            <a:fld id="{D407A031-D5DB-4019-B81D-326AC9F9DDDB}" type="slidenum">
              <a:rPr kumimoji="1" lang="ja-JP" altLang="en-US" smtClean="0"/>
              <a:pPr/>
              <a:t>9</a:t>
            </a:fld>
            <a:endParaRPr kumimoji="1" lang="ja-JP" altLang="en-US"/>
          </a:p>
        </p:txBody>
      </p:sp>
      <p:sp>
        <p:nvSpPr>
          <p:cNvPr id="5" name="テキスト ボックス 4">
            <a:extLst>
              <a:ext uri="{FF2B5EF4-FFF2-40B4-BE49-F238E27FC236}">
                <a16:creationId xmlns:a16="http://schemas.microsoft.com/office/drawing/2014/main" id="{44927204-A4D2-458F-A622-241FA6398A10}"/>
              </a:ext>
            </a:extLst>
          </p:cNvPr>
          <p:cNvSpPr txBox="1"/>
          <p:nvPr/>
        </p:nvSpPr>
        <p:spPr>
          <a:xfrm>
            <a:off x="721652" y="1951751"/>
            <a:ext cx="2332690" cy="203132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ltLang="ja-JP" sz="1400" b="1" dirty="0">
                <a:solidFill>
                  <a:schemeClr val="tx2">
                    <a:lumMod val="40000"/>
                    <a:lumOff val="60000"/>
                  </a:schemeClr>
                </a:solidFill>
                <a:latin typeface="Courier New" pitchFamily="49" charset="0"/>
              </a:rPr>
              <a:t>MODULE main</a:t>
            </a:r>
          </a:p>
          <a:p>
            <a:pPr>
              <a:defRPr/>
            </a:pPr>
            <a:r>
              <a:rPr lang="en-US" altLang="ja-JP" sz="1400" b="1" dirty="0">
                <a:solidFill>
                  <a:schemeClr val="tx2">
                    <a:lumMod val="40000"/>
                    <a:lumOff val="60000"/>
                  </a:schemeClr>
                </a:solidFill>
                <a:latin typeface="Courier New" pitchFamily="49" charset="0"/>
              </a:rPr>
              <a:t>VAR </a:t>
            </a:r>
          </a:p>
          <a:p>
            <a:pPr>
              <a:defRPr/>
            </a:pPr>
            <a:r>
              <a:rPr lang="en-US" altLang="ja-JP" sz="1400" b="1" dirty="0">
                <a:solidFill>
                  <a:schemeClr val="tx2">
                    <a:lumMod val="40000"/>
                    <a:lumOff val="60000"/>
                  </a:schemeClr>
                </a:solidFill>
                <a:latin typeface="Courier New" pitchFamily="49" charset="0"/>
              </a:rPr>
              <a:t>--  Process state</a:t>
            </a:r>
          </a:p>
          <a:p>
            <a:pPr>
              <a:defRPr/>
            </a:pPr>
            <a:r>
              <a:rPr lang="en-US" altLang="ja-JP" sz="1400" b="1" dirty="0">
                <a:solidFill>
                  <a:schemeClr val="tx2">
                    <a:lumMod val="40000"/>
                    <a:lumOff val="60000"/>
                  </a:schemeClr>
                </a:solidFill>
                <a:latin typeface="Courier New" pitchFamily="49" charset="0"/>
              </a:rPr>
              <a:t>  x0 : {0, 1, 2, 3};</a:t>
            </a:r>
          </a:p>
          <a:p>
            <a:pPr>
              <a:defRPr/>
            </a:pPr>
            <a:r>
              <a:rPr lang="en-US" altLang="ja-JP" sz="1400" b="1" dirty="0">
                <a:solidFill>
                  <a:schemeClr val="tx2">
                    <a:lumMod val="40000"/>
                    <a:lumOff val="60000"/>
                  </a:schemeClr>
                </a:solidFill>
                <a:latin typeface="Courier New" pitchFamily="49" charset="0"/>
              </a:rPr>
              <a:t>…</a:t>
            </a:r>
          </a:p>
          <a:p>
            <a:pPr>
              <a:defRPr/>
            </a:pPr>
            <a:r>
              <a:rPr lang="en-US" altLang="ja-JP" sz="1400" b="1" dirty="0">
                <a:solidFill>
                  <a:schemeClr val="tx2">
                    <a:lumMod val="40000"/>
                    <a:lumOff val="60000"/>
                  </a:schemeClr>
                </a:solidFill>
                <a:latin typeface="Courier New" pitchFamily="49" charset="0"/>
              </a:rPr>
              <a:t>DEFINE</a:t>
            </a:r>
          </a:p>
          <a:p>
            <a:pPr>
              <a:defRPr/>
            </a:pPr>
            <a:r>
              <a:rPr lang="en-US" altLang="ja-JP" sz="1400" b="1" dirty="0">
                <a:solidFill>
                  <a:schemeClr val="tx2">
                    <a:lumMod val="40000"/>
                    <a:lumOff val="60000"/>
                  </a:schemeClr>
                </a:solidFill>
                <a:latin typeface="Courier New" pitchFamily="49" charset="0"/>
              </a:rPr>
              <a:t>-- Round 4phi - 3:</a:t>
            </a:r>
          </a:p>
          <a:p>
            <a:pPr>
              <a:defRPr/>
            </a:pPr>
            <a:r>
              <a:rPr lang="en-US" altLang="ja-JP" sz="1400" b="1" dirty="0">
                <a:solidFill>
                  <a:schemeClr val="tx2">
                    <a:lumMod val="40000"/>
                    <a:lumOff val="60000"/>
                  </a:schemeClr>
                </a:solidFill>
                <a:latin typeface="Courier New" pitchFamily="49" charset="0"/>
              </a:rPr>
              <a:t>  fx3_0 := x0; </a:t>
            </a:r>
          </a:p>
          <a:p>
            <a:pPr>
              <a:defRPr/>
            </a:pPr>
            <a:r>
              <a:rPr lang="en-US" altLang="ja-JP" sz="1400" b="1" dirty="0">
                <a:solidFill>
                  <a:schemeClr val="tx2">
                    <a:lumMod val="40000"/>
                    <a:lumOff val="60000"/>
                  </a:schemeClr>
                </a:solidFill>
                <a:latin typeface="Courier New" pitchFamily="49" charset="0"/>
              </a:rPr>
              <a:t>…</a:t>
            </a:r>
          </a:p>
        </p:txBody>
      </p:sp>
      <p:sp>
        <p:nvSpPr>
          <p:cNvPr id="6" name="テキスト ボックス 5">
            <a:extLst>
              <a:ext uri="{FF2B5EF4-FFF2-40B4-BE49-F238E27FC236}">
                <a16:creationId xmlns:a16="http://schemas.microsoft.com/office/drawing/2014/main" id="{2304A475-C2A4-4DC4-850D-F8673881EFF9}"/>
              </a:ext>
            </a:extLst>
          </p:cNvPr>
          <p:cNvSpPr txBox="1"/>
          <p:nvPr/>
        </p:nvSpPr>
        <p:spPr>
          <a:xfrm>
            <a:off x="612648" y="1285875"/>
            <a:ext cx="2262158" cy="646331"/>
          </a:xfrm>
          <a:prstGeom prst="rect">
            <a:avLst/>
          </a:prstGeom>
          <a:noFill/>
        </p:spPr>
        <p:txBody>
          <a:bodyPr wrap="none" rtlCol="0">
            <a:spAutoFit/>
          </a:bodyPr>
          <a:lstStyle/>
          <a:p>
            <a:r>
              <a:rPr lang="ja-JP" altLang="en-US" dirty="0">
                <a:latin typeface="小塚ゴシック Pro R" pitchFamily="34" charset="-128"/>
                <a:ea typeface="小塚ゴシック Pro R" pitchFamily="34" charset="-128"/>
              </a:rPr>
              <a:t>設計・アルゴリズム</a:t>
            </a:r>
            <a:endParaRPr lang="en-US" altLang="ja-JP" dirty="0">
              <a:latin typeface="小塚ゴシック Pro R" pitchFamily="34" charset="-128"/>
              <a:ea typeface="小塚ゴシック Pro R" pitchFamily="34" charset="-128"/>
            </a:endParaRPr>
          </a:p>
          <a:p>
            <a:r>
              <a:rPr kumimoji="1" lang="en-US" altLang="ja-JP" dirty="0">
                <a:latin typeface="小塚ゴシック Pro R" pitchFamily="34" charset="-128"/>
                <a:ea typeface="小塚ゴシック Pro R" pitchFamily="34" charset="-128"/>
              </a:rPr>
              <a:t>(</a:t>
            </a:r>
            <a:r>
              <a:rPr kumimoji="1" lang="ja-JP" altLang="en-US" dirty="0">
                <a:latin typeface="小塚ゴシック Pro R" pitchFamily="34" charset="-128"/>
                <a:ea typeface="小塚ゴシック Pro R" pitchFamily="34" charset="-128"/>
              </a:rPr>
              <a:t>専用の言語で記述</a:t>
            </a:r>
            <a:r>
              <a:rPr kumimoji="1" lang="en-US" altLang="ja-JP" dirty="0">
                <a:latin typeface="小塚ゴシック Pro R" pitchFamily="34" charset="-128"/>
                <a:ea typeface="小塚ゴシック Pro R" pitchFamily="34" charset="-128"/>
              </a:rPr>
              <a:t>)</a:t>
            </a:r>
            <a:endParaRPr kumimoji="1" lang="ja-JP" altLang="en-US" dirty="0">
              <a:latin typeface="小塚ゴシック Pro R" pitchFamily="34" charset="-128"/>
              <a:ea typeface="小塚ゴシック Pro R" pitchFamily="34" charset="-128"/>
            </a:endParaRPr>
          </a:p>
        </p:txBody>
      </p:sp>
      <p:sp>
        <p:nvSpPr>
          <p:cNvPr id="7" name="テキスト ボックス 6">
            <a:extLst>
              <a:ext uri="{FF2B5EF4-FFF2-40B4-BE49-F238E27FC236}">
                <a16:creationId xmlns:a16="http://schemas.microsoft.com/office/drawing/2014/main" id="{9C5E2C23-4647-431F-A975-3E74E9753FDD}"/>
              </a:ext>
            </a:extLst>
          </p:cNvPr>
          <p:cNvSpPr txBox="1"/>
          <p:nvPr/>
        </p:nvSpPr>
        <p:spPr>
          <a:xfrm>
            <a:off x="612648" y="4187507"/>
            <a:ext cx="2672526" cy="646331"/>
          </a:xfrm>
          <a:prstGeom prst="rect">
            <a:avLst/>
          </a:prstGeom>
          <a:noFill/>
        </p:spPr>
        <p:txBody>
          <a:bodyPr wrap="none" rtlCol="0">
            <a:spAutoFit/>
          </a:bodyPr>
          <a:lstStyle/>
          <a:p>
            <a:r>
              <a:rPr lang="ja-JP" altLang="en-US" dirty="0">
                <a:latin typeface="小塚ゴシック Pro R" pitchFamily="34" charset="-128"/>
                <a:ea typeface="小塚ゴシック Pro R" pitchFamily="34" charset="-128"/>
              </a:rPr>
              <a:t>調べたい性質</a:t>
            </a:r>
            <a:endParaRPr lang="en-US" altLang="ja-JP" dirty="0">
              <a:latin typeface="小塚ゴシック Pro R" pitchFamily="34" charset="-128"/>
              <a:ea typeface="小塚ゴシック Pro R" pitchFamily="34" charset="-128"/>
            </a:endParaRPr>
          </a:p>
          <a:p>
            <a:r>
              <a:rPr kumimoji="1" lang="en-US" altLang="ja-JP" dirty="0">
                <a:latin typeface="小塚ゴシック Pro R" pitchFamily="34" charset="-128"/>
                <a:ea typeface="小塚ゴシック Pro R" pitchFamily="34" charset="-128"/>
              </a:rPr>
              <a:t>(</a:t>
            </a:r>
            <a:r>
              <a:rPr lang="ja-JP" altLang="en-US" dirty="0">
                <a:latin typeface="小塚ゴシック Pro R" pitchFamily="34" charset="-128"/>
                <a:ea typeface="小塚ゴシック Pro R" pitchFamily="34" charset="-128"/>
              </a:rPr>
              <a:t>時相論理式などで</a:t>
            </a:r>
            <a:r>
              <a:rPr kumimoji="1" lang="ja-JP" altLang="en-US" dirty="0">
                <a:latin typeface="小塚ゴシック Pro R" pitchFamily="34" charset="-128"/>
                <a:ea typeface="小塚ゴシック Pro R" pitchFamily="34" charset="-128"/>
              </a:rPr>
              <a:t>記述</a:t>
            </a:r>
            <a:r>
              <a:rPr kumimoji="1" lang="en-US" altLang="ja-JP" dirty="0">
                <a:latin typeface="小塚ゴシック Pro R" pitchFamily="34" charset="-128"/>
                <a:ea typeface="小塚ゴシック Pro R" pitchFamily="34" charset="-128"/>
              </a:rPr>
              <a:t>)</a:t>
            </a:r>
            <a:endParaRPr kumimoji="1" lang="ja-JP" altLang="en-US" dirty="0">
              <a:latin typeface="小塚ゴシック Pro R" pitchFamily="34" charset="-128"/>
              <a:ea typeface="小塚ゴシック Pro R" pitchFamily="34" charset="-128"/>
            </a:endParaRPr>
          </a:p>
        </p:txBody>
      </p:sp>
      <p:sp>
        <p:nvSpPr>
          <p:cNvPr id="8" name="テキスト ボックス 7">
            <a:extLst>
              <a:ext uri="{FF2B5EF4-FFF2-40B4-BE49-F238E27FC236}">
                <a16:creationId xmlns:a16="http://schemas.microsoft.com/office/drawing/2014/main" id="{4D498E05-4751-4EE0-BEA6-3D62DB7537E9}"/>
              </a:ext>
            </a:extLst>
          </p:cNvPr>
          <p:cNvSpPr txBox="1"/>
          <p:nvPr/>
        </p:nvSpPr>
        <p:spPr>
          <a:xfrm>
            <a:off x="713585" y="4925159"/>
            <a:ext cx="2153154"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fr-FR" altLang="ja-JP" sz="1400" b="1" dirty="0">
                <a:solidFill>
                  <a:schemeClr val="tx2">
                    <a:lumMod val="40000"/>
                    <a:lumOff val="60000"/>
                  </a:schemeClr>
                </a:solidFill>
                <a:latin typeface="Courier New" pitchFamily="49" charset="0"/>
              </a:rPr>
              <a:t>SPEC AG agreement</a:t>
            </a:r>
            <a:endParaRPr lang="en-US" altLang="ja-JP" sz="1400" b="1" dirty="0">
              <a:solidFill>
                <a:schemeClr val="tx2">
                  <a:lumMod val="40000"/>
                  <a:lumOff val="60000"/>
                </a:schemeClr>
              </a:solidFill>
              <a:latin typeface="Courier New" pitchFamily="49" charset="0"/>
            </a:endParaRPr>
          </a:p>
        </p:txBody>
      </p:sp>
      <p:sp>
        <p:nvSpPr>
          <p:cNvPr id="9" name="矢印: 右 8">
            <a:extLst>
              <a:ext uri="{FF2B5EF4-FFF2-40B4-BE49-F238E27FC236}">
                <a16:creationId xmlns:a16="http://schemas.microsoft.com/office/drawing/2014/main" id="{6C754700-5152-4480-BFBC-59179BA5C018}"/>
              </a:ext>
            </a:extLst>
          </p:cNvPr>
          <p:cNvSpPr/>
          <p:nvPr/>
        </p:nvSpPr>
        <p:spPr>
          <a:xfrm>
            <a:off x="3922399" y="4227212"/>
            <a:ext cx="733425" cy="600075"/>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87B91953-8CAC-4670-B48D-C8072922A624}"/>
              </a:ext>
            </a:extLst>
          </p:cNvPr>
          <p:cNvSpPr txBox="1"/>
          <p:nvPr/>
        </p:nvSpPr>
        <p:spPr>
          <a:xfrm>
            <a:off x="5929949" y="1665408"/>
            <a:ext cx="2661601"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altLang="ja-JP" sz="1400" b="1" dirty="0">
                <a:latin typeface="Courier New" pitchFamily="49" charset="0"/>
              </a:rPr>
              <a:t>-- specification AG agreement  is true</a:t>
            </a:r>
          </a:p>
        </p:txBody>
      </p:sp>
      <p:sp>
        <p:nvSpPr>
          <p:cNvPr id="12" name="Line 64">
            <a:extLst>
              <a:ext uri="{FF2B5EF4-FFF2-40B4-BE49-F238E27FC236}">
                <a16:creationId xmlns:a16="http://schemas.microsoft.com/office/drawing/2014/main" id="{AB9F25C7-F9ED-4D35-8577-4FAFE74F222F}"/>
              </a:ext>
            </a:extLst>
          </p:cNvPr>
          <p:cNvSpPr>
            <a:spLocks noChangeShapeType="1"/>
          </p:cNvSpPr>
          <p:nvPr/>
        </p:nvSpPr>
        <p:spPr bwMode="auto">
          <a:xfrm>
            <a:off x="3778887" y="2705516"/>
            <a:ext cx="542925" cy="6365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13" name="Line 65">
            <a:extLst>
              <a:ext uri="{FF2B5EF4-FFF2-40B4-BE49-F238E27FC236}">
                <a16:creationId xmlns:a16="http://schemas.microsoft.com/office/drawing/2014/main" id="{280E3811-A421-40B8-A7FE-3C5F686CBE46}"/>
              </a:ext>
            </a:extLst>
          </p:cNvPr>
          <p:cNvSpPr>
            <a:spLocks noChangeShapeType="1"/>
          </p:cNvSpPr>
          <p:nvPr/>
        </p:nvSpPr>
        <p:spPr bwMode="auto">
          <a:xfrm>
            <a:off x="3778887" y="2705516"/>
            <a:ext cx="533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14" name="Line 66">
            <a:extLst>
              <a:ext uri="{FF2B5EF4-FFF2-40B4-BE49-F238E27FC236}">
                <a16:creationId xmlns:a16="http://schemas.microsoft.com/office/drawing/2014/main" id="{AAF46B33-5BB8-4806-BDDF-4A610A706390}"/>
              </a:ext>
            </a:extLst>
          </p:cNvPr>
          <p:cNvSpPr>
            <a:spLocks noChangeShapeType="1"/>
          </p:cNvSpPr>
          <p:nvPr/>
        </p:nvSpPr>
        <p:spPr bwMode="auto">
          <a:xfrm>
            <a:off x="3285174" y="2705516"/>
            <a:ext cx="279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15" name="Line 67">
            <a:extLst>
              <a:ext uri="{FF2B5EF4-FFF2-40B4-BE49-F238E27FC236}">
                <a16:creationId xmlns:a16="http://schemas.microsoft.com/office/drawing/2014/main" id="{16405128-8AFF-47B6-9A66-AFC82F2BC488}"/>
              </a:ext>
            </a:extLst>
          </p:cNvPr>
          <p:cNvSpPr>
            <a:spLocks noChangeShapeType="1"/>
          </p:cNvSpPr>
          <p:nvPr/>
        </p:nvSpPr>
        <p:spPr bwMode="auto">
          <a:xfrm>
            <a:off x="3285174" y="2999203"/>
            <a:ext cx="279400" cy="3429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16" name="Line 68">
            <a:extLst>
              <a:ext uri="{FF2B5EF4-FFF2-40B4-BE49-F238E27FC236}">
                <a16:creationId xmlns:a16="http://schemas.microsoft.com/office/drawing/2014/main" id="{F2A062A3-87EE-4840-8A42-01EF0F3BA43E}"/>
              </a:ext>
            </a:extLst>
          </p:cNvPr>
          <p:cNvSpPr>
            <a:spLocks noChangeShapeType="1"/>
          </p:cNvSpPr>
          <p:nvPr/>
        </p:nvSpPr>
        <p:spPr bwMode="auto">
          <a:xfrm>
            <a:off x="3791587" y="3432591"/>
            <a:ext cx="533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cxnSp>
        <p:nvCxnSpPr>
          <p:cNvPr id="17" name="AutoShape 69">
            <a:extLst>
              <a:ext uri="{FF2B5EF4-FFF2-40B4-BE49-F238E27FC236}">
                <a16:creationId xmlns:a16="http://schemas.microsoft.com/office/drawing/2014/main" id="{30F5723E-A364-4063-B3C0-EA72810E365F}"/>
              </a:ext>
            </a:extLst>
          </p:cNvPr>
          <p:cNvCxnSpPr>
            <a:cxnSpLocks noChangeShapeType="1"/>
            <a:stCxn id="27" idx="4"/>
            <a:endCxn id="27" idx="6"/>
          </p:cNvCxnSpPr>
          <p:nvPr/>
        </p:nvCxnSpPr>
        <p:spPr bwMode="auto">
          <a:xfrm rot="5400000" flipH="1" flipV="1">
            <a:off x="4502787" y="3445291"/>
            <a:ext cx="188912" cy="188912"/>
          </a:xfrm>
          <a:prstGeom prst="curvedConnector4">
            <a:avLst>
              <a:gd name="adj1" fmla="val -115968"/>
              <a:gd name="adj2" fmla="val 215968"/>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Line 70">
            <a:extLst>
              <a:ext uri="{FF2B5EF4-FFF2-40B4-BE49-F238E27FC236}">
                <a16:creationId xmlns:a16="http://schemas.microsoft.com/office/drawing/2014/main" id="{36D4DE4E-317F-4E3D-A7DE-E0AC855DCA9C}"/>
              </a:ext>
            </a:extLst>
          </p:cNvPr>
          <p:cNvSpPr>
            <a:spLocks noChangeShapeType="1"/>
          </p:cNvSpPr>
          <p:nvPr/>
        </p:nvSpPr>
        <p:spPr bwMode="auto">
          <a:xfrm>
            <a:off x="4502787" y="2705516"/>
            <a:ext cx="438150" cy="2936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19" name="Line 71">
            <a:extLst>
              <a:ext uri="{FF2B5EF4-FFF2-40B4-BE49-F238E27FC236}">
                <a16:creationId xmlns:a16="http://schemas.microsoft.com/office/drawing/2014/main" id="{D1F22971-EBC2-434F-BCFF-6116BCAA1EFF}"/>
              </a:ext>
            </a:extLst>
          </p:cNvPr>
          <p:cNvSpPr>
            <a:spLocks noChangeShapeType="1"/>
          </p:cNvSpPr>
          <p:nvPr/>
        </p:nvSpPr>
        <p:spPr bwMode="auto">
          <a:xfrm flipV="1">
            <a:off x="4502787" y="3121441"/>
            <a:ext cx="438150" cy="3238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20" name="Line 72">
            <a:extLst>
              <a:ext uri="{FF2B5EF4-FFF2-40B4-BE49-F238E27FC236}">
                <a16:creationId xmlns:a16="http://schemas.microsoft.com/office/drawing/2014/main" id="{441946D7-849E-43E5-B6D0-D70D000209D5}"/>
              </a:ext>
            </a:extLst>
          </p:cNvPr>
          <p:cNvSpPr>
            <a:spLocks noChangeShapeType="1"/>
          </p:cNvSpPr>
          <p:nvPr/>
        </p:nvSpPr>
        <p:spPr bwMode="auto">
          <a:xfrm>
            <a:off x="3764599" y="3445291"/>
            <a:ext cx="309563" cy="33496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21" name="Line 73">
            <a:extLst>
              <a:ext uri="{FF2B5EF4-FFF2-40B4-BE49-F238E27FC236}">
                <a16:creationId xmlns:a16="http://schemas.microsoft.com/office/drawing/2014/main" id="{5C80C140-709F-4533-937B-F9D4DB252537}"/>
              </a:ext>
            </a:extLst>
          </p:cNvPr>
          <p:cNvSpPr>
            <a:spLocks noChangeShapeType="1"/>
          </p:cNvSpPr>
          <p:nvPr/>
        </p:nvSpPr>
        <p:spPr bwMode="auto">
          <a:xfrm>
            <a:off x="5128262" y="3067466"/>
            <a:ext cx="346075" cy="2936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22" name="Line 74">
            <a:extLst>
              <a:ext uri="{FF2B5EF4-FFF2-40B4-BE49-F238E27FC236}">
                <a16:creationId xmlns:a16="http://schemas.microsoft.com/office/drawing/2014/main" id="{12CD9506-855E-4FC8-ACCB-7B2702F27845}"/>
              </a:ext>
            </a:extLst>
          </p:cNvPr>
          <p:cNvSpPr>
            <a:spLocks noChangeShapeType="1"/>
          </p:cNvSpPr>
          <p:nvPr/>
        </p:nvSpPr>
        <p:spPr bwMode="auto">
          <a:xfrm flipV="1">
            <a:off x="5128262" y="2705516"/>
            <a:ext cx="346075" cy="2936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23" name="Line 75">
            <a:extLst>
              <a:ext uri="{FF2B5EF4-FFF2-40B4-BE49-F238E27FC236}">
                <a16:creationId xmlns:a16="http://schemas.microsoft.com/office/drawing/2014/main" id="{BE0FBE7D-8D49-4CF0-8990-CB7479DE0716}"/>
              </a:ext>
            </a:extLst>
          </p:cNvPr>
          <p:cNvSpPr>
            <a:spLocks noChangeShapeType="1"/>
          </p:cNvSpPr>
          <p:nvPr/>
        </p:nvSpPr>
        <p:spPr bwMode="auto">
          <a:xfrm flipH="1">
            <a:off x="3458212" y="3445291"/>
            <a:ext cx="247650" cy="33496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ja-JP" altLang="en-US"/>
          </a:p>
        </p:txBody>
      </p:sp>
      <p:sp>
        <p:nvSpPr>
          <p:cNvPr id="24" name="Oval 76">
            <a:extLst>
              <a:ext uri="{FF2B5EF4-FFF2-40B4-BE49-F238E27FC236}">
                <a16:creationId xmlns:a16="http://schemas.microsoft.com/office/drawing/2014/main" id="{1C0502CC-55C0-44E5-9A42-FD6F3BB88779}"/>
              </a:ext>
            </a:extLst>
          </p:cNvPr>
          <p:cNvSpPr>
            <a:spLocks noChangeArrowheads="1"/>
          </p:cNvSpPr>
          <p:nvPr/>
        </p:nvSpPr>
        <p:spPr bwMode="auto">
          <a:xfrm>
            <a:off x="3564574" y="2495966"/>
            <a:ext cx="360363" cy="360362"/>
          </a:xfrm>
          <a:prstGeom prst="ellipse">
            <a:avLst/>
          </a:prstGeom>
          <a:solidFill>
            <a:schemeClr val="bg1"/>
          </a:solidFill>
          <a:ln w="19050" algn="ctr">
            <a:solidFill>
              <a:schemeClr val="tx1"/>
            </a:solidFill>
            <a:round/>
            <a:headEnd/>
            <a:tailEnd/>
          </a:ln>
        </p:spPr>
        <p:txBody>
          <a:bodyPr wrap="none" lIns="90000" tIns="46800" rIns="90000" bIns="46800"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 name="Oval 77">
            <a:extLst>
              <a:ext uri="{FF2B5EF4-FFF2-40B4-BE49-F238E27FC236}">
                <a16:creationId xmlns:a16="http://schemas.microsoft.com/office/drawing/2014/main" id="{E27E21FB-E4D8-44F5-BF7E-66428A47440D}"/>
              </a:ext>
            </a:extLst>
          </p:cNvPr>
          <p:cNvSpPr>
            <a:spLocks noChangeArrowheads="1"/>
          </p:cNvSpPr>
          <p:nvPr/>
        </p:nvSpPr>
        <p:spPr bwMode="auto">
          <a:xfrm>
            <a:off x="4321812" y="2494378"/>
            <a:ext cx="360362" cy="360363"/>
          </a:xfrm>
          <a:prstGeom prst="ellipse">
            <a:avLst/>
          </a:prstGeom>
          <a:solidFill>
            <a:schemeClr val="bg1"/>
          </a:solidFill>
          <a:ln w="19050" algn="ctr">
            <a:solidFill>
              <a:schemeClr val="tx1"/>
            </a:solidFill>
            <a:round/>
            <a:headEnd/>
            <a:tailEnd/>
          </a:ln>
        </p:spPr>
        <p:txBody>
          <a:bodyPr wrap="none" lIns="90000" tIns="46800" rIns="90000" bIns="46800"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 name="Oval 78">
            <a:extLst>
              <a:ext uri="{FF2B5EF4-FFF2-40B4-BE49-F238E27FC236}">
                <a16:creationId xmlns:a16="http://schemas.microsoft.com/office/drawing/2014/main" id="{A4769D14-1166-4C3B-A8CD-85D210CAF0B3}"/>
              </a:ext>
            </a:extLst>
          </p:cNvPr>
          <p:cNvSpPr>
            <a:spLocks noChangeArrowheads="1"/>
          </p:cNvSpPr>
          <p:nvPr/>
        </p:nvSpPr>
        <p:spPr bwMode="auto">
          <a:xfrm>
            <a:off x="3556637" y="3264316"/>
            <a:ext cx="360362" cy="360362"/>
          </a:xfrm>
          <a:prstGeom prst="ellipse">
            <a:avLst/>
          </a:prstGeom>
          <a:solidFill>
            <a:schemeClr val="bg1"/>
          </a:solidFill>
          <a:ln w="19050" algn="ctr">
            <a:solidFill>
              <a:schemeClr val="tx1"/>
            </a:solidFill>
            <a:round/>
            <a:headEnd/>
            <a:tailEnd/>
          </a:ln>
        </p:spPr>
        <p:txBody>
          <a:bodyPr wrap="none" lIns="90000" tIns="46800" rIns="90000" bIns="46800"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 name="Oval 79">
            <a:extLst>
              <a:ext uri="{FF2B5EF4-FFF2-40B4-BE49-F238E27FC236}">
                <a16:creationId xmlns:a16="http://schemas.microsoft.com/office/drawing/2014/main" id="{2F197BB2-86D1-4DC4-B6C0-01A8991A4968}"/>
              </a:ext>
            </a:extLst>
          </p:cNvPr>
          <p:cNvSpPr>
            <a:spLocks noChangeArrowheads="1"/>
          </p:cNvSpPr>
          <p:nvPr/>
        </p:nvSpPr>
        <p:spPr bwMode="auto">
          <a:xfrm>
            <a:off x="4321812" y="3264316"/>
            <a:ext cx="360362" cy="360362"/>
          </a:xfrm>
          <a:prstGeom prst="ellipse">
            <a:avLst/>
          </a:prstGeom>
          <a:solidFill>
            <a:schemeClr val="bg1"/>
          </a:solidFill>
          <a:ln w="19050" algn="ctr">
            <a:solidFill>
              <a:schemeClr val="tx1"/>
            </a:solidFill>
            <a:round/>
            <a:headEnd/>
            <a:tailEnd/>
          </a:ln>
        </p:spPr>
        <p:txBody>
          <a:bodyPr wrap="none" lIns="90000" tIns="46800" rIns="90000" bIns="46800"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 name="Oval 80">
            <a:extLst>
              <a:ext uri="{FF2B5EF4-FFF2-40B4-BE49-F238E27FC236}">
                <a16:creationId xmlns:a16="http://schemas.microsoft.com/office/drawing/2014/main" id="{C039B424-DD5F-475F-9238-2DBFAD3CFFA2}"/>
              </a:ext>
            </a:extLst>
          </p:cNvPr>
          <p:cNvSpPr>
            <a:spLocks noChangeArrowheads="1"/>
          </p:cNvSpPr>
          <p:nvPr/>
        </p:nvSpPr>
        <p:spPr bwMode="auto">
          <a:xfrm>
            <a:off x="4940937" y="2854741"/>
            <a:ext cx="360362" cy="360362"/>
          </a:xfrm>
          <a:prstGeom prst="ellipse">
            <a:avLst/>
          </a:prstGeom>
          <a:solidFill>
            <a:schemeClr val="bg1"/>
          </a:solidFill>
          <a:ln w="19050" algn="ctr">
            <a:solidFill>
              <a:schemeClr val="tx1"/>
            </a:solidFill>
            <a:round/>
            <a:headEnd/>
            <a:tailEnd/>
          </a:ln>
        </p:spPr>
        <p:txBody>
          <a:bodyPr wrap="none" lIns="90000" tIns="46800" rIns="90000" bIns="46800"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 name="テキスト ボックス 29">
            <a:extLst>
              <a:ext uri="{FF2B5EF4-FFF2-40B4-BE49-F238E27FC236}">
                <a16:creationId xmlns:a16="http://schemas.microsoft.com/office/drawing/2014/main" id="{B0ABA915-6327-49CB-B216-0BA3F234827D}"/>
              </a:ext>
            </a:extLst>
          </p:cNvPr>
          <p:cNvSpPr txBox="1"/>
          <p:nvPr/>
        </p:nvSpPr>
        <p:spPr>
          <a:xfrm>
            <a:off x="5929949" y="3076744"/>
            <a:ext cx="2661601"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altLang="ja-JP" sz="1400" b="1" dirty="0">
                <a:latin typeface="Courier New" pitchFamily="49" charset="0"/>
              </a:rPr>
              <a:t>-- specification AG agreement  is false</a:t>
            </a:r>
          </a:p>
          <a:p>
            <a:pPr>
              <a:defRPr/>
            </a:pPr>
            <a:r>
              <a:rPr lang="en-US" altLang="ja-JP" sz="1400" b="1" dirty="0">
                <a:latin typeface="Courier New" pitchFamily="49" charset="0"/>
              </a:rPr>
              <a:t>-- as demonstrated by the following execution sequence</a:t>
            </a:r>
          </a:p>
          <a:p>
            <a:pPr>
              <a:defRPr/>
            </a:pPr>
            <a:r>
              <a:rPr lang="en-US" altLang="ja-JP" sz="1400" b="1" dirty="0">
                <a:latin typeface="Courier New" pitchFamily="49" charset="0"/>
              </a:rPr>
              <a:t>Trace Description: AG Only counterexample</a:t>
            </a:r>
          </a:p>
          <a:p>
            <a:pPr>
              <a:defRPr/>
            </a:pPr>
            <a:r>
              <a:rPr lang="en-US" altLang="ja-JP" sz="1400" b="1" dirty="0">
                <a:latin typeface="Courier New" pitchFamily="49" charset="0"/>
              </a:rPr>
              <a:t>Trace Type: Counterexample</a:t>
            </a:r>
          </a:p>
          <a:p>
            <a:pPr>
              <a:defRPr/>
            </a:pPr>
            <a:r>
              <a:rPr lang="en-US" altLang="ja-JP" sz="1400" b="1" dirty="0">
                <a:latin typeface="Courier New" pitchFamily="49" charset="0"/>
              </a:rPr>
              <a:t>  -&gt; State: 1.1 &lt;-</a:t>
            </a:r>
          </a:p>
          <a:p>
            <a:pPr>
              <a:defRPr/>
            </a:pPr>
            <a:r>
              <a:rPr lang="en-US" altLang="ja-JP" sz="1400" b="1" dirty="0">
                <a:latin typeface="Courier New" pitchFamily="49" charset="0"/>
              </a:rPr>
              <a:t>    x0 = 1</a:t>
            </a:r>
          </a:p>
          <a:p>
            <a:pPr>
              <a:defRPr/>
            </a:pPr>
            <a:r>
              <a:rPr lang="en-US" altLang="ja-JP" sz="1400" b="1" dirty="0">
                <a:latin typeface="Courier New" pitchFamily="49" charset="0"/>
              </a:rPr>
              <a:t>    x1 = 0</a:t>
            </a:r>
          </a:p>
          <a:p>
            <a:pPr>
              <a:defRPr/>
            </a:pPr>
            <a:r>
              <a:rPr lang="en-US" altLang="ja-JP" sz="1400" b="1" dirty="0">
                <a:latin typeface="Courier New" pitchFamily="49" charset="0"/>
              </a:rPr>
              <a:t>    x2 = 1</a:t>
            </a:r>
          </a:p>
          <a:p>
            <a:pPr>
              <a:defRPr/>
            </a:pPr>
            <a:r>
              <a:rPr lang="en-US" altLang="ja-JP" sz="1400" b="1" dirty="0">
                <a:latin typeface="Courier New" pitchFamily="49" charset="0"/>
              </a:rPr>
              <a:t>    vote0 = -1</a:t>
            </a:r>
          </a:p>
          <a:p>
            <a:pPr>
              <a:defRPr/>
            </a:pPr>
            <a:r>
              <a:rPr lang="en-US" altLang="ja-JP" sz="1400" b="1" dirty="0">
                <a:latin typeface="Courier New" pitchFamily="49" charset="0"/>
              </a:rPr>
              <a:t>    vote1 = -1</a:t>
            </a:r>
          </a:p>
          <a:p>
            <a:pPr>
              <a:defRPr/>
            </a:pPr>
            <a:r>
              <a:rPr lang="en-US" altLang="ja-JP" sz="1400" b="1" dirty="0">
                <a:latin typeface="Courier New" pitchFamily="49" charset="0"/>
              </a:rPr>
              <a:t>…</a:t>
            </a:r>
          </a:p>
        </p:txBody>
      </p:sp>
      <p:sp>
        <p:nvSpPr>
          <p:cNvPr id="31" name="テキスト ボックス 30">
            <a:extLst>
              <a:ext uri="{FF2B5EF4-FFF2-40B4-BE49-F238E27FC236}">
                <a16:creationId xmlns:a16="http://schemas.microsoft.com/office/drawing/2014/main" id="{88829F64-85F0-478D-A63F-5A049FAD53B4}"/>
              </a:ext>
            </a:extLst>
          </p:cNvPr>
          <p:cNvSpPr txBox="1"/>
          <p:nvPr/>
        </p:nvSpPr>
        <p:spPr>
          <a:xfrm>
            <a:off x="5858826" y="1285875"/>
            <a:ext cx="2262158" cy="369332"/>
          </a:xfrm>
          <a:prstGeom prst="rect">
            <a:avLst/>
          </a:prstGeom>
          <a:noFill/>
        </p:spPr>
        <p:txBody>
          <a:bodyPr wrap="none" rtlCol="0">
            <a:spAutoFit/>
          </a:bodyPr>
          <a:lstStyle/>
          <a:p>
            <a:r>
              <a:rPr lang="ja-JP" altLang="en-US" dirty="0">
                <a:latin typeface="小塚ゴシック Pro R" pitchFamily="34" charset="-128"/>
                <a:ea typeface="小塚ゴシック Pro R" pitchFamily="34" charset="-128"/>
              </a:rPr>
              <a:t>性質が成り立つ場合</a:t>
            </a:r>
            <a:endParaRPr lang="en-US" altLang="ja-JP" dirty="0">
              <a:latin typeface="小塚ゴシック Pro R" pitchFamily="34" charset="-128"/>
              <a:ea typeface="小塚ゴシック Pro R" pitchFamily="34" charset="-128"/>
            </a:endParaRPr>
          </a:p>
        </p:txBody>
      </p:sp>
      <p:sp>
        <p:nvSpPr>
          <p:cNvPr id="32" name="テキスト ボックス 31">
            <a:extLst>
              <a:ext uri="{FF2B5EF4-FFF2-40B4-BE49-F238E27FC236}">
                <a16:creationId xmlns:a16="http://schemas.microsoft.com/office/drawing/2014/main" id="{22FA5FD5-92B1-461A-85E2-D655A90197D8}"/>
              </a:ext>
            </a:extLst>
          </p:cNvPr>
          <p:cNvSpPr txBox="1"/>
          <p:nvPr/>
        </p:nvSpPr>
        <p:spPr>
          <a:xfrm>
            <a:off x="5858826" y="2435964"/>
            <a:ext cx="2723823" cy="646331"/>
          </a:xfrm>
          <a:prstGeom prst="rect">
            <a:avLst/>
          </a:prstGeom>
          <a:noFill/>
        </p:spPr>
        <p:txBody>
          <a:bodyPr wrap="none" rtlCol="0">
            <a:spAutoFit/>
          </a:bodyPr>
          <a:lstStyle/>
          <a:p>
            <a:r>
              <a:rPr lang="ja-JP" altLang="en-US" dirty="0">
                <a:latin typeface="小塚ゴシック Pro R" pitchFamily="34" charset="-128"/>
                <a:ea typeface="小塚ゴシック Pro R" pitchFamily="34" charset="-128"/>
              </a:rPr>
              <a:t>性質が成りたたない場合</a:t>
            </a:r>
            <a:endParaRPr lang="en-US" altLang="ja-JP" dirty="0">
              <a:latin typeface="小塚ゴシック Pro R" pitchFamily="34" charset="-128"/>
              <a:ea typeface="小塚ゴシック Pro R" pitchFamily="34" charset="-128"/>
            </a:endParaRPr>
          </a:p>
          <a:p>
            <a:r>
              <a:rPr lang="ja-JP" altLang="en-US" dirty="0">
                <a:latin typeface="小塚ゴシック Pro R" pitchFamily="34" charset="-128"/>
                <a:ea typeface="小塚ゴシック Pro R" pitchFamily="34" charset="-128"/>
              </a:rPr>
              <a:t>（反例）</a:t>
            </a:r>
            <a:endParaRPr lang="en-US" altLang="ja-JP" dirty="0">
              <a:latin typeface="小塚ゴシック Pro R" pitchFamily="34" charset="-128"/>
              <a:ea typeface="小塚ゴシック Pro R" pitchFamily="34" charset="-128"/>
            </a:endParaRPr>
          </a:p>
        </p:txBody>
      </p:sp>
      <p:sp>
        <p:nvSpPr>
          <p:cNvPr id="33" name="テキスト ボックス 32">
            <a:extLst>
              <a:ext uri="{FF2B5EF4-FFF2-40B4-BE49-F238E27FC236}">
                <a16:creationId xmlns:a16="http://schemas.microsoft.com/office/drawing/2014/main" id="{7B20463A-EFA3-4C4F-B74A-B021AE0F0CBA}"/>
              </a:ext>
            </a:extLst>
          </p:cNvPr>
          <p:cNvSpPr txBox="1"/>
          <p:nvPr/>
        </p:nvSpPr>
        <p:spPr>
          <a:xfrm>
            <a:off x="3705862" y="3891298"/>
            <a:ext cx="1107996" cy="369332"/>
          </a:xfrm>
          <a:prstGeom prst="rect">
            <a:avLst/>
          </a:prstGeom>
          <a:noFill/>
        </p:spPr>
        <p:txBody>
          <a:bodyPr wrap="none" rtlCol="0">
            <a:spAutoFit/>
          </a:bodyPr>
          <a:lstStyle/>
          <a:p>
            <a:r>
              <a:rPr kumimoji="1" lang="ja-JP" altLang="en-US" dirty="0">
                <a:latin typeface="小塚ゴシック Pro R" pitchFamily="34" charset="-128"/>
                <a:ea typeface="小塚ゴシック Pro R" pitchFamily="34" charset="-128"/>
              </a:rPr>
              <a:t>状態探索</a:t>
            </a:r>
          </a:p>
        </p:txBody>
      </p:sp>
      <p:sp>
        <p:nvSpPr>
          <p:cNvPr id="4" name="テキスト ボックス 3">
            <a:extLst>
              <a:ext uri="{FF2B5EF4-FFF2-40B4-BE49-F238E27FC236}">
                <a16:creationId xmlns:a16="http://schemas.microsoft.com/office/drawing/2014/main" id="{0027ACF6-50A4-41B2-BA3E-B875CE2C4C49}"/>
              </a:ext>
            </a:extLst>
          </p:cNvPr>
          <p:cNvSpPr txBox="1"/>
          <p:nvPr/>
        </p:nvSpPr>
        <p:spPr>
          <a:xfrm>
            <a:off x="1128359" y="2224623"/>
            <a:ext cx="2027433"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400" dirty="0">
                <a:latin typeface="小塚ゴシック Pro R" pitchFamily="34" charset="-128"/>
                <a:ea typeface="小塚ゴシック Pro R" pitchFamily="34" charset="-128"/>
              </a:rPr>
              <a:t>プログラム</a:t>
            </a:r>
            <a:r>
              <a:rPr lang="ja-JP" altLang="en-US" sz="2400" dirty="0">
                <a:latin typeface="小塚ゴシック Pro R" pitchFamily="34" charset="-128"/>
                <a:ea typeface="小塚ゴシック Pro R" pitchFamily="34" charset="-128"/>
              </a:rPr>
              <a:t>を直接</a:t>
            </a:r>
            <a:r>
              <a:rPr kumimoji="1" lang="ja-JP" altLang="en-US" sz="2400" dirty="0">
                <a:latin typeface="小塚ゴシック Pro R" pitchFamily="34" charset="-128"/>
                <a:ea typeface="小塚ゴシック Pro R" pitchFamily="34" charset="-128"/>
              </a:rPr>
              <a:t>検証</a:t>
            </a:r>
          </a:p>
        </p:txBody>
      </p:sp>
      <p:sp>
        <p:nvSpPr>
          <p:cNvPr id="35" name="テキスト ボックス 34">
            <a:extLst>
              <a:ext uri="{FF2B5EF4-FFF2-40B4-BE49-F238E27FC236}">
                <a16:creationId xmlns:a16="http://schemas.microsoft.com/office/drawing/2014/main" id="{70CD32ED-0E12-4502-83BB-410DE74149EA}"/>
              </a:ext>
            </a:extLst>
          </p:cNvPr>
          <p:cNvSpPr txBox="1"/>
          <p:nvPr/>
        </p:nvSpPr>
        <p:spPr>
          <a:xfrm>
            <a:off x="1128359" y="5302765"/>
            <a:ext cx="4262791"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2400" dirty="0">
                <a:latin typeface="小塚ゴシック Pro R" pitchFamily="34" charset="-128"/>
                <a:ea typeface="小塚ゴシック Pro R" pitchFamily="34" charset="-128"/>
              </a:rPr>
              <a:t>アサーション，デッドロック，添え字範囲エラー</a:t>
            </a:r>
            <a:endParaRPr kumimoji="1" lang="ja-JP" altLang="en-US" sz="2400" dirty="0">
              <a:latin typeface="小塚ゴシック Pro R" pitchFamily="34" charset="-128"/>
              <a:ea typeface="小塚ゴシック Pro R" pitchFamily="34" charset="-128"/>
            </a:endParaRPr>
          </a:p>
        </p:txBody>
      </p:sp>
      <p:sp>
        <p:nvSpPr>
          <p:cNvPr id="10" name="矢印: 右 9">
            <a:extLst>
              <a:ext uri="{FF2B5EF4-FFF2-40B4-BE49-F238E27FC236}">
                <a16:creationId xmlns:a16="http://schemas.microsoft.com/office/drawing/2014/main" id="{26AD9C2D-1C7D-4E9E-A384-A390509E4735}"/>
              </a:ext>
            </a:extLst>
          </p:cNvPr>
          <p:cNvSpPr/>
          <p:nvPr/>
        </p:nvSpPr>
        <p:spPr>
          <a:xfrm>
            <a:off x="757827" y="2404713"/>
            <a:ext cx="279400" cy="32026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dirty="0"/>
          </a:p>
        </p:txBody>
      </p:sp>
      <p:sp>
        <p:nvSpPr>
          <p:cNvPr id="36" name="矢印: 右 35">
            <a:extLst>
              <a:ext uri="{FF2B5EF4-FFF2-40B4-BE49-F238E27FC236}">
                <a16:creationId xmlns:a16="http://schemas.microsoft.com/office/drawing/2014/main" id="{E848C6AE-41DB-4ED0-BC78-8884DB26110D}"/>
              </a:ext>
            </a:extLst>
          </p:cNvPr>
          <p:cNvSpPr/>
          <p:nvPr/>
        </p:nvSpPr>
        <p:spPr>
          <a:xfrm>
            <a:off x="757827" y="5510198"/>
            <a:ext cx="279400" cy="32026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dirty="0"/>
          </a:p>
        </p:txBody>
      </p:sp>
      <p:sp>
        <p:nvSpPr>
          <p:cNvPr id="29" name="テキスト ボックス 28">
            <a:extLst>
              <a:ext uri="{FF2B5EF4-FFF2-40B4-BE49-F238E27FC236}">
                <a16:creationId xmlns:a16="http://schemas.microsoft.com/office/drawing/2014/main" id="{BCA7CB3F-EA91-4A3E-A811-9D8AAB8C8F9A}"/>
              </a:ext>
            </a:extLst>
          </p:cNvPr>
          <p:cNvSpPr txBox="1"/>
          <p:nvPr/>
        </p:nvSpPr>
        <p:spPr>
          <a:xfrm>
            <a:off x="2664971" y="6258965"/>
            <a:ext cx="2904962" cy="461665"/>
          </a:xfrm>
          <a:prstGeom prst="rect">
            <a:avLst/>
          </a:prstGeom>
          <a:noFill/>
        </p:spPr>
        <p:txBody>
          <a:bodyPr wrap="none" rtlCol="0">
            <a:spAutoFit/>
          </a:bodyPr>
          <a:lstStyle/>
          <a:p>
            <a:r>
              <a:rPr kumimoji="1" lang="en-US" altLang="ja-JP" sz="2400" dirty="0">
                <a:latin typeface="小塚ゴシック Pro R" pitchFamily="34" charset="-128"/>
                <a:ea typeface="小塚ゴシック Pro R" pitchFamily="34" charset="-128"/>
              </a:rPr>
              <a:t>SPIN, CBMC</a:t>
            </a:r>
            <a:r>
              <a:rPr kumimoji="1" lang="ja-JP" altLang="en-US" sz="2400" dirty="0">
                <a:latin typeface="小塚ゴシック Pro R" pitchFamily="34" charset="-128"/>
                <a:ea typeface="小塚ゴシック Pro R" pitchFamily="34" charset="-128"/>
              </a:rPr>
              <a:t>を紹介</a:t>
            </a:r>
          </a:p>
        </p:txBody>
      </p:sp>
    </p:spTree>
    <p:extLst>
      <p:ext uri="{BB962C8B-B14F-4D97-AF65-F5344CB8AC3E}">
        <p14:creationId xmlns:p14="http://schemas.microsoft.com/office/powerpoint/2010/main" val="26188865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ユーザー定義 1">
      <a:majorFont>
        <a:latin typeface="Calibri"/>
        <a:ea typeface="メイリオ"/>
        <a:cs typeface=""/>
      </a:majorFont>
      <a:minorFont>
        <a:latin typeface="Calibri"/>
        <a:ea typeface="メイリオ"/>
        <a:cs typeface=""/>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spPr>
      <a:bodyPr wrap="none" rtlCol="0">
        <a:spAutoFit/>
      </a:bodyPr>
      <a:lstStyle>
        <a:defPPr>
          <a:defRPr dirty="0" err="1" smtClean="0">
            <a:latin typeface="小塚ゴシック Pro R" pitchFamily="34" charset="-128"/>
            <a:ea typeface="小塚ゴシック Pro R" pitchFamily="34"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240506</TotalTime>
  <Words>3515</Words>
  <Application>Microsoft Office PowerPoint</Application>
  <PresentationFormat>画面に合わせる (4:3)</PresentationFormat>
  <Paragraphs>540</Paragraphs>
  <Slides>26</Slides>
  <Notes>8</Notes>
  <HiddenSlides>0</HiddenSlides>
  <MMClips>3</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26</vt:i4>
      </vt:variant>
    </vt:vector>
  </HeadingPairs>
  <TitlesOfParts>
    <vt:vector size="37" baseType="lpstr">
      <vt:lpstr>ＭＳ Ｐゴシック</vt:lpstr>
      <vt:lpstr>メイリオ</vt:lpstr>
      <vt:lpstr>小塚ゴシック Pro R</vt:lpstr>
      <vt:lpstr>Arial</vt:lpstr>
      <vt:lpstr>Calibri</vt:lpstr>
      <vt:lpstr>Cambria Math</vt:lpstr>
      <vt:lpstr>Consolas</vt:lpstr>
      <vt:lpstr>Courier New</vt:lpstr>
      <vt:lpstr>Wingdings</vt:lpstr>
      <vt:lpstr>Wingdings 3</vt:lpstr>
      <vt:lpstr>アース</vt:lpstr>
      <vt:lpstr>第64回OACIS技術座談会 モデル検査の基礎と自己適応システムへの応用</vt:lpstr>
      <vt:lpstr>概要</vt:lpstr>
      <vt:lpstr>自己紹介</vt:lpstr>
      <vt:lpstr>トピック</vt:lpstr>
      <vt:lpstr>組み合わせテスト</vt:lpstr>
      <vt:lpstr>CIT-BACH</vt:lpstr>
      <vt:lpstr>モデル検査(model checking)の基本概念</vt:lpstr>
      <vt:lpstr>古典的なモデル検査の流れ  (論理モデル検査, 例はnuXmv）</vt:lpstr>
      <vt:lpstr>広い意味でのモデル検査</vt:lpstr>
      <vt:lpstr>SPIN</vt:lpstr>
      <vt:lpstr>モデル検査の例</vt:lpstr>
      <vt:lpstr>状態遷移図</vt:lpstr>
      <vt:lpstr>SPINによるモデル検査の流れ</vt:lpstr>
      <vt:lpstr>PowerPoint プレゼンテーション</vt:lpstr>
      <vt:lpstr>結果</vt:lpstr>
      <vt:lpstr>適用例</vt:lpstr>
      <vt:lpstr>CBMC</vt:lpstr>
      <vt:lpstr>CBMCによるモデル検査の流れ </vt:lpstr>
      <vt:lpstr>CBMC(有界モデル検査)の原理</vt:lpstr>
      <vt:lpstr>SMTソルバへの入力 </vt:lpstr>
      <vt:lpstr>PowerPoint プレゼンテーション</vt:lpstr>
      <vt:lpstr>別の例</vt:lpstr>
      <vt:lpstr>PowerPoint プレゼンテーション</vt:lpstr>
      <vt:lpstr>適用例</vt:lpstr>
      <vt:lpstr>モデル検査ツール</vt:lpstr>
      <vt:lpstr>第1部 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キーアイデア</dc:title>
  <dc:creator>h-nakagawa</dc:creator>
  <cp:lastModifiedBy>土屋　達弘</cp:lastModifiedBy>
  <cp:revision>18153</cp:revision>
  <cp:lastPrinted>2021-02-18T05:21:31Z</cp:lastPrinted>
  <dcterms:created xsi:type="dcterms:W3CDTF">2010-09-03T11:33:57Z</dcterms:created>
  <dcterms:modified xsi:type="dcterms:W3CDTF">2021-02-18T08:19:29Z</dcterms:modified>
</cp:coreProperties>
</file>